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5781" r:id="rId4"/>
  </p:sldMasterIdLst>
  <p:notesMasterIdLst>
    <p:notesMasterId r:id="rId36"/>
  </p:notesMasterIdLst>
  <p:sldIdLst>
    <p:sldId id="1661" r:id="rId5"/>
    <p:sldId id="2147480153" r:id="rId6"/>
    <p:sldId id="2147480145" r:id="rId7"/>
    <p:sldId id="2147480155" r:id="rId8"/>
    <p:sldId id="2147480156" r:id="rId9"/>
    <p:sldId id="2147480157" r:id="rId10"/>
    <p:sldId id="2147480227" r:id="rId11"/>
    <p:sldId id="2147480160" r:id="rId12"/>
    <p:sldId id="2147480171" r:id="rId13"/>
    <p:sldId id="2147480162" r:id="rId14"/>
    <p:sldId id="2147480214" r:id="rId15"/>
    <p:sldId id="2147480221" r:id="rId16"/>
    <p:sldId id="2147480222" r:id="rId17"/>
    <p:sldId id="2147480228" r:id="rId18"/>
    <p:sldId id="2147480225" r:id="rId19"/>
    <p:sldId id="2147480215" r:id="rId20"/>
    <p:sldId id="2147480220" r:id="rId21"/>
    <p:sldId id="2147480223" r:id="rId22"/>
    <p:sldId id="2147480226" r:id="rId23"/>
    <p:sldId id="2147480216" r:id="rId24"/>
    <p:sldId id="2147480172" r:id="rId25"/>
    <p:sldId id="2147480217" r:id="rId26"/>
    <p:sldId id="2147480149" r:id="rId27"/>
    <p:sldId id="2147480182" r:id="rId28"/>
    <p:sldId id="2147480224" r:id="rId29"/>
    <p:sldId id="2147480199" r:id="rId30"/>
    <p:sldId id="2147480202" r:id="rId31"/>
    <p:sldId id="2147480219" r:id="rId32"/>
    <p:sldId id="2147480218" r:id="rId33"/>
    <p:sldId id="2147480207" r:id="rId34"/>
    <p:sldId id="2147480209" r:id="rId35"/>
  </p:sldIdLst>
  <p:sldSz cx="12192000" cy="6858000"/>
  <p:notesSz cx="6858000" cy="9144000"/>
  <p:embeddedFontLst>
    <p:embeddedFont>
      <p:font typeface="Cascadia Code" panose="020B06090200000200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Pretendard" panose="02000503000000020004" pitchFamily="2" charset="-127"/>
      <p:regular r:id="rId45"/>
      <p:bold r:id="rId46"/>
    </p:embeddedFont>
    <p:embeddedFont>
      <p:font typeface="Segoe Sans Display" pitchFamily="2" charset="0"/>
      <p:regular r:id="rId47"/>
      <p:bold r:id="rId48"/>
      <p:italic r:id="rId49"/>
      <p:boldItalic r:id="rId50"/>
    </p:embeddedFont>
    <p:embeddedFont>
      <p:font typeface="Segoe Sans Display Extrabold" pitchFamily="2" charset="0"/>
      <p:bold r:id="rId51"/>
      <p:italic r:id="rId52"/>
      <p:boldItalic r:id="rId53"/>
    </p:embeddedFont>
    <p:embeddedFont>
      <p:font typeface="Segoe Sans Display Semibold" pitchFamily="2" charset="0"/>
      <p:regular r:id="rId54"/>
      <p:bold r:id="rId55"/>
      <p:italic r:id="rId56"/>
      <p:boldItalic r:id="rId57"/>
    </p:embeddedFont>
    <p:embeddedFont>
      <p:font typeface="Segoe Sans Display Semilight" pitchFamily="2" charset="0"/>
      <p:regular r:id="rId58"/>
      <p: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00013-DD2C-3F69-D27D-5A68708DF16C}" name="Andrea Grant" initials="AG" userId="S::v-anbuck@microsoft.com::1c616f2e-42a2-46f9-8805-ef6150e88575" providerId="AD"/>
  <p188:author id="{709F1A2E-D8D4-B562-655C-F4CDD6E0A892}" name="Jessie Linaburg" initials="JL" userId="S::jlinaburg@microsoft.com::00c9128c-2d4d-4094-9768-83eecbc78d1d" providerId="AD"/>
  <p188:author id="{D9C6CE36-DA0D-67C3-7720-D21C14951740}" name="Shawndell Elfring (DYNAMIC EVENTS INC)" initials="SI" userId="S::v-selfring@microsoft.com::1f46fe03-7fe4-4948-bdb5-d11500f076e2" providerId="AD"/>
  <p188:author id="{C76DA190-0DE9-2488-91D2-1065346A264D}" name="Maren Mott (DYNAMIC EVENTS INC)" initials="MM" userId="S::v-mamott@microsoft.com::5535cbce-0a03-4bca-86b5-a4dd73d2dc1e" providerId="AD"/>
  <p188:author id="{33C85DD2-0B21-7C4B-5F95-66271721D87A}" name="Alyssa Ames (Dynamic Events Inc)" initials="" userId="S::v-alyjones@microsoft.com::58f679e5-ed98-4ef2-abc3-9405ea05e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0" autoAdjust="0"/>
    <p:restoredTop sz="95801" autoAdjust="0"/>
  </p:normalViewPr>
  <p:slideViewPr>
    <p:cSldViewPr snapToGrid="0">
      <p:cViewPr varScale="1">
        <p:scale>
          <a:sx n="128" d="100"/>
          <a:sy n="128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2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2/24/26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맞다 </a:t>
            </a:r>
            <a:r>
              <a:rPr lang="en-US" altLang="ko-KR" dirty="0"/>
              <a:t>ai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월 세션 </a:t>
            </a:r>
            <a:r>
              <a:rPr lang="en-US" altLang="ko-KR" dirty="0"/>
              <a:t>3</a:t>
            </a:r>
            <a:r>
              <a:rPr lang="ko-KR" altLang="en-US" dirty="0"/>
              <a:t>번째 발표를 맡게 된 김상준입니다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dirty="0"/>
          </a:p>
          <a:p>
            <a:r>
              <a:rPr lang="ko-KR" altLang="en-US" dirty="0"/>
              <a:t>오늘은 내가 만든 </a:t>
            </a:r>
            <a:r>
              <a:rPr lang="en-US" altLang="ko-KR" dirty="0"/>
              <a:t>ML</a:t>
            </a:r>
            <a:r>
              <a:rPr lang="ko-KR" altLang="en-US" dirty="0"/>
              <a:t> 모델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Azure ML</a:t>
            </a:r>
            <a:r>
              <a:rPr lang="ko-KR" altLang="en-US" dirty="0"/>
              <a:t>로 다른 사람도 쉽게 쓰게 만들기 라는 주제로 발표 진행 해 보도록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11:26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CC3E-B4C5-A8FE-8122-3362314E2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A07C8-8372-5351-B9C1-FFECF7B37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491AF-8173-67D5-39DB-C2FB0BDDE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(4:20)</a:t>
            </a: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크게 환경 설정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등록이라는 총 세가지 절차를 통해서 인공지능 개발의 효율성을 증대시킵니다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그러면 환경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job,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등록 다 생소한 말들이죠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요리를 예로 들어 쉽게 접근해 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EA1F9E0-A608-9316-79A7-B3A13CAC42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7665-6667-6688-D28A-5848AC965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BBB20E-A1FB-18FB-37F5-6CE3222729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EDCA9-B889-CD2B-05B6-C11B876A4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8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1B39-F7D2-8E0D-8062-FD11ABBDA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A83231-4F41-2EC5-66B0-678D56BFD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8E349-1E75-FD3F-B4B2-8087CD5E9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(5:00)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환경설정이에요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8334345-C6CB-760F-752B-B787C2CF7C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5CBB-B04F-A878-DC26-D742961A2B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2345A1-819C-8DCA-2461-F538EDB92F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0723B-379E-2FBC-7D95-69778B4BD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16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(5:00)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국을 끓이려면 냄비에 물을 넣어서 칼로 야채를 자르고 국자로 국을 저어가면서 끓이는 등 여러 기본적인 도구들을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사람마다 주방에 있는 도구가 조금씩 다르니까 만약 냄비가 조금 작을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칼이 아니라 가위일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자취생들에게 흔히 발생되는 문제인데요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자취생들이 만약에 유튜브에서 본 요리 레시피 영상대로 요리를 만드려면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도구들이 갖춰져 있는 상태로 요리를 해줘야 동일한 요리가 만들어지기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도구들을 사용 해 주어야 하는데요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1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8D2-6B10-9D8E-66D8-A2CB687D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709FAC-DD8C-DA9F-8339-52AAF1CFD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02965-C9E8-BAEF-2FCF-A6291A60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(6:00)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인공지능 모델 코드를 작성하기 위해 필요한 자신의 패키지 버전이나 파이썬 버전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운영체제등과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도구들이 사람마다 조금씩 다를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여러가지 자신의 컴퓨터 상황을 환경이라고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A9BE7C-412C-1AD6-B144-DD2798CE2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59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5E8A-94AF-7F22-908B-0A9AE53A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257B75-B16A-FD22-2916-9DB098220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C50AB7-EE28-E345-BD3C-CEC75BAB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(6:20)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다른 사람이 만든 모델을 내가 실행해보려면 이러한 환경의 차이가 발생하기에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서로간의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충돌이 일어나거나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버전이 바뀌며 문법이 달라지기도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하는등의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오류가 발생할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202A5-545A-875A-94F1-AE401B78D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18A28-E6D8-27CB-A059-5645E1E6F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5E8CB-92C8-72C1-8976-7BE17951C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3F17A-4C87-E4AF-1B31-4FE3088FB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(6:40)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환경설정은 이러한 환경을 사전에 명시하여 여러가지 오류를 방지하는 단계입니다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64B39A4-0F9B-0BE8-4782-2267179974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4E93-5DD3-DE54-EB1B-73176569D6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F0259B-578D-4FE5-10DD-2DF4519C52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A74EE-97A9-D846-120B-5C582C6D3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40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AF7D3-41D1-B43A-7499-768B204E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4F5B8-C35D-DA3D-BF85-66AB875C2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8019C-A196-F918-49DF-1FDB78686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(6:50)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4537C9-50D3-E0F9-26DE-2E9F5319388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B41A-435F-41B1-F9C7-FF154A02DA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DF4070-E3E9-6F5F-1A5B-98A95BE5FE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2A4D0-731F-0E45-E700-2FDF27A87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978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(7:00)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내가 요리를 만들었는데 만약 정말 맛있는 요리가 나왔어요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어떤 재료를 얼마나 넣었는지를 정확하게 기억을 해야겠죠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그래야 다음에 똑같은 요리를 또 먹을 수 있으니까요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혼자서 요리를 할 때는 이 재료의 양들을 모두 기억 할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사람들이 같은 요리를 계속해서 만들게 된다면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누가 이 요리를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만들었는지와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요리의 정확한 재료의 양들을 모두 기억하기는 쉽지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마치 레시피와 같은 개념으로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단위를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25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(7:50)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단위는 해당 모델에 대해서 어떤 모델 코드이고 데이터이고 파라미터인지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여러가지 정보들과 함께 결과값이 보관됩니다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여러 재료들을 나중에 똑같이 다시 돌려 볼 수 있기 때문에 장점을 가지게 되는데요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 과정에서 즉 다른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노트북에서 실행하게 되더라도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묶음으로써의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단위를 통해 여러가지 정보들을 쉽게 관리 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 실패 시 원인을 찾기 쉬워 오류가 발생하여도 해결하기 쉽다는 두가지 장점을 가져가게 되는 것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827F-1654-6D4C-2068-D6357BA9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7ACE0-28EC-E415-223F-8EA1A090A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2AD26E-226B-5215-458D-762439464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(8:30)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생성은 이렇게 요리 레시피처럼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파라미터를 한번에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단위로 묶어서 관리하면서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코드를 실행하는 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D62C01-4122-DF34-2856-2688EA5A0CA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6707F-A1E8-2884-7AA9-161F28D656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F9BB1-4090-D943-82CA-02262C5BCC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049A8-0424-398D-C3FB-3C9B457DE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2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세션을 진행하기에 앞서 본 행사는 마이크로 소프트사와 </a:t>
            </a:r>
            <a:r>
              <a:rPr kumimoji="1" lang="ko-KR" altLang="en-US" dirty="0" err="1"/>
              <a:t>오션라이트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에이아이사의</a:t>
            </a:r>
            <a:r>
              <a:rPr kumimoji="1" lang="ko-KR" altLang="en-US" dirty="0"/>
              <a:t> 후원을 받아 진행하게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감사의 말씀 드리며 세션 진행 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56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D5FC9-31BB-309E-3DAB-D1D010903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53A52-26D6-1CDD-BB13-9B80515BD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43B6B-980B-1DB9-4A55-E6E8D9617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(8:45)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모델 등록입니다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등록은 실행한 모델 코드로부터 나온 결과물을 등록하는 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로컬에서의 모델파일 즉 혼자 모델을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만들때는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사용자들은 모델들을 구분 짓기 위해 보통 다양한 이름이나 경로로 분류를 하며 관리를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모델의 관리 측면에서 모델 등록이라는 과정을 통해 여러 장점을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5055E3C-CA99-49A3-76D2-0AAAAF5BB3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1C479-8566-7894-86D7-5C60E09EC4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8FA64-A262-F12A-A04B-DCE72DF51B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8C0CB-7D94-6949-E7D4-FF8079CE2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8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0A0F-2EE0-E1EF-F20A-0217E5C7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9AEDE-4A9E-8F3F-45F4-9A524D7E6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6A18F-9984-595A-F96B-508788999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(9:15)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승격을 통한 구분입니다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양이 많아지면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내가 원하는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모델이였는지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관리하기 어려울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 모델이 어떤 모델인지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실험용인지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모델인지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모델인지를 구분할 수 있게 승격이라는 개념이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개념을 통해 모델의 관리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측면에세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효율성을 가져갈 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자산단위 저장입니다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로컬환경에서는 모델을 실행할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정확한 경로 즉 내 파일이 어떤 폴더 안에 있는지를 알아야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사람의 모델을 받아서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실행할때도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 마찬가지입니다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모델을 저장하는 과정에서 자산이라는 단위를 사용해서 저장하기에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경로문제를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신경쓰지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않아도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그로 인해서 이전과정인 환경설정과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설정과 연계되어서 따라오는 두가지 장점이 생기게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똑같은 모델 자산을 환경이 다르다고 하더라도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어디서든 불러서 사용할 수 있는 재현성과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모델이 어떤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결과인지 연결하기 쉽다 라는 추적성이라는 장점들을 가지게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9F8679D-93D2-A690-6803-1C175F219D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777A-10D2-51EF-A82E-BB9936885F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0A74CC-70BC-6A6D-5F4E-39BDB920DF0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2/25/26 12:21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16D14-AA81-3EE8-06E9-B9F763D8F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87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3BC2-3D86-0FF3-2C3F-7D4154B4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75CB6-0596-47A7-9CAC-9948FAADE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3D2B9-7F74-03C2-A086-C9B3DD1CB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(11:00)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한번 정리 해 보자면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협업과정에서 개인의 환경이 달라서 생기는 여러 오류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모델파일과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파라미터 등과 같은 모델의 구성요소들의 관리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그로 인해 산출되는 모델의 결과물을 계속해서 공유해야 하는 과정을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다음과 같은 특징으로 해결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환경설정으로 같은 환경을 보장하여서 여러사람이 어떤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환경에서든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오류없이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있게끔 협업성을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생성하여 어떤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파라미터에서 모델 결과물이 나왔는지를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환경부터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결과물까지 연결하여서 재현성과 추적성을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모델 결과물을 효율적으로 관리 감독 분류하는 모델 등록까지 거치며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그리고 이후에 오늘은 다루지 않는 배포까지 잇게 되어 공동작업의 효율을 극대화 할 수 있는 것 입니다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그리고 이렇게 설명만 들어서는 어떤식으로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사용해야 하는지 조금 어렵죠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 전 모델 등록하는 과정까지 간단한 데모로 보여드리겠습니다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9045568-A5A8-E328-DB5F-4E02C346D9E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2DF2-A38C-3611-5609-74C2C09C54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74FECE-E23A-5FC9-8243-9B45C1C0D8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7FB00-F826-40AE-011D-86E2F019A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92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58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(12:30)</a:t>
            </a:r>
            <a:br>
              <a:rPr kumimoji="1" lang="en-US" altLang="ko-KR" dirty="0"/>
            </a:br>
            <a:r>
              <a:rPr kumimoji="1" lang="ko-KR" altLang="en-US" dirty="0"/>
              <a:t>먼저 </a:t>
            </a:r>
            <a:r>
              <a:rPr kumimoji="1" lang="en-US" altLang="ko-KR" dirty="0"/>
              <a:t>Azure ML</a:t>
            </a:r>
            <a:r>
              <a:rPr kumimoji="1" lang="ko-KR" altLang="en-US" dirty="0"/>
              <a:t>에 모델을 등록하기 위해서는 로컬에서 하나의 파일로 모델을 학습 시킬 수 </a:t>
            </a:r>
            <a:r>
              <a:rPr kumimoji="1" lang="ko-KR" altLang="en-US" dirty="0" err="1"/>
              <a:t>있던것과는</a:t>
            </a:r>
            <a:r>
              <a:rPr kumimoji="1" lang="ko-KR" altLang="en-US" dirty="0"/>
              <a:t> 다르게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모델실행 파일 하나뿐만 아니라 환경과 관련된 파일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job</a:t>
            </a:r>
            <a:r>
              <a:rPr kumimoji="1" lang="ko-KR" altLang="en-US" dirty="0"/>
              <a:t>과 관련된 파일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관련된 파일이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파일 작성법은 발표 시간이 한정되어 있기에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발표 마지막에 </a:t>
            </a:r>
            <a:r>
              <a:rPr kumimoji="1" lang="en-US" altLang="ko-KR" dirty="0" err="1"/>
              <a:t>qr</a:t>
            </a:r>
            <a:r>
              <a:rPr kumimoji="1" lang="ko-KR" altLang="en-US" dirty="0"/>
              <a:t>코드 링크를 하나 </a:t>
            </a:r>
            <a:r>
              <a:rPr kumimoji="1" lang="ko-KR" altLang="en-US" dirty="0" err="1"/>
              <a:t>보여드릴건데요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이 링크에는 마이크로소프트에서 제공하는 지침서가 나옵니다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이렇게 작성한 파일을</a:t>
            </a:r>
            <a:endParaRPr kumimoji="1" lang="en-US" altLang="ko-KR" dirty="0"/>
          </a:p>
          <a:p>
            <a:r>
              <a:rPr kumimoji="1" lang="ko-KR" altLang="en-US" dirty="0"/>
              <a:t>환경설정부터 모델 등록까지의 파일 업로드하는 과정은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CLI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다운 받은 후</a:t>
            </a:r>
            <a:r>
              <a:rPr kumimoji="1" lang="ko-KR" altLang="en-US" dirty="0"/>
              <a:t> 터미널창을 사용 하시는 게 좋은데요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웹으로 사용하게 되면 상당히 과정이 </a:t>
            </a:r>
            <a:r>
              <a:rPr kumimoji="1" lang="ko-KR" altLang="en-US" dirty="0" err="1"/>
              <a:t>복잡해집니다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그렇기에 터미널을 사용해 주시면 훨씬 간편하게 진행하실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Azure CLI</a:t>
            </a:r>
            <a:r>
              <a:rPr kumimoji="1" lang="ko-KR" altLang="en-US" dirty="0"/>
              <a:t>란 터미널에서 </a:t>
            </a:r>
            <a:r>
              <a:rPr kumimoji="1" lang="en-US" altLang="ko-KR" dirty="0"/>
              <a:t>Azure</a:t>
            </a:r>
            <a:r>
              <a:rPr kumimoji="1" lang="ko-KR" altLang="en-US" dirty="0"/>
              <a:t>와 관련된 여러 동작들을 수행할 수 있게 해주는 도구라고 생각해주시면 돼요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자 그럼 코드 먼저 간단히 살펴보며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예시 모델을 어떻게 업로드 </a:t>
            </a:r>
            <a:r>
              <a:rPr kumimoji="1" lang="ko-KR" altLang="en-US" dirty="0" err="1"/>
              <a:t>하는지와</a:t>
            </a:r>
            <a:r>
              <a:rPr kumimoji="1" lang="ko-KR" altLang="en-US" dirty="0"/>
              <a:t> 등록한 모델을 실행하는 과정까지 보여드리도록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Azure ML</a:t>
            </a:r>
            <a:r>
              <a:rPr kumimoji="1" lang="ko-KR" altLang="en-US" dirty="0"/>
              <a:t>을 사용하기 위해서는 기본적으로 </a:t>
            </a:r>
            <a:r>
              <a:rPr kumimoji="1" lang="en-US" altLang="ko-KR" dirty="0"/>
              <a:t>Azure ML</a:t>
            </a:r>
            <a:r>
              <a:rPr kumimoji="1" lang="ko-KR" altLang="en-US" dirty="0"/>
              <a:t>에서 리소스와 워크스페이스라는 작업공간을 만들어 주셔야 여러 작업들을 할 수 있습니다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저는 리소스 이름을 </a:t>
            </a:r>
            <a:r>
              <a:rPr kumimoji="1" lang="en-US" altLang="ko-KR" dirty="0"/>
              <a:t>MS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워크스페이스 이름을 </a:t>
            </a:r>
            <a:r>
              <a:rPr kumimoji="1" lang="en-US" altLang="ko-KR" dirty="0" err="1"/>
              <a:t>iris_demo</a:t>
            </a:r>
            <a:r>
              <a:rPr kumimoji="1" lang="ko-KR" altLang="en-US" dirty="0"/>
              <a:t>로 만들었는데요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이렇게 생성한 리소스 이름과 워크스페이스 이름을 여기에 각각 넣어서 실행시켜줍니다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내가 이 공간에서 다음의 작업들을 수행 할 것이다 라는 의미를 가지게 돼요 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8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AD10-E10E-C654-B95C-81165243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650B72-A7BB-7389-DA20-DD889EE6A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D8208A-95C3-97F5-CE50-99120F188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(14:30)</a:t>
            </a:r>
            <a:br>
              <a:rPr kumimoji="1" lang="en-US" altLang="ko-KR" dirty="0"/>
            </a:br>
            <a:r>
              <a:rPr kumimoji="1" lang="ko-KR" altLang="en-US" dirty="0"/>
              <a:t>이후 환경 설정을 진행 해 주시면 되는데요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명령어는 다음과 같습니다</a:t>
            </a:r>
            <a:r>
              <a:rPr kumimoji="1" lang="en-US" altLang="ko-KR" dirty="0"/>
              <a:t>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ko-KR" altLang="en-US" dirty="0" err="1"/>
              <a:t>주의깊게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보셔야</a:t>
            </a:r>
            <a:r>
              <a:rPr kumimoji="1" lang="ko-KR" altLang="en-US" dirty="0"/>
              <a:t> 하는 부분은 빨간 밑줄 부분과 파일패스 부분인데요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기본적으로 이후에 진행하는 환경생성을 포함한 </a:t>
            </a:r>
            <a:r>
              <a:rPr kumimoji="1" lang="en-US" altLang="ko-KR" dirty="0"/>
              <a:t>job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등록 모두 같은 형식의 명령어를 사용하게 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빨간 밑줄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file path</a:t>
            </a:r>
            <a:r>
              <a:rPr kumimoji="1" lang="ko-KR" altLang="en-US" dirty="0"/>
              <a:t>란 아래에 예시 폴더를 하나 가져왔는데요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로컬에서 만들었던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진행하는 과정의 파일의 경로를 작성 해 주시면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F0568-3858-17AA-8A35-5748C1B4B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98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4355-096A-11C9-CE6F-80FD977B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BB7D5D-0F16-3813-40AA-FEE7F0C91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6B4B2F-EEA3-0182-F5E6-29D3C77C6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(16:30)</a:t>
            </a:r>
            <a:br>
              <a:rPr kumimoji="1" lang="en-US" altLang="ko-KR" dirty="0"/>
            </a:br>
            <a:r>
              <a:rPr kumimoji="1" lang="en-US" altLang="ko-KR" dirty="0"/>
              <a:t>Job</a:t>
            </a:r>
            <a:r>
              <a:rPr kumimoji="1" lang="ko-KR" altLang="en-US" dirty="0"/>
              <a:t> 또한 마찬가지로 경로를 참고하여 생성 해 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job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생성하게되면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실행 </a:t>
            </a:r>
            <a:r>
              <a:rPr kumimoji="1" lang="ko-KR" altLang="en-US" dirty="0" err="1"/>
              <a:t>코드또한</a:t>
            </a:r>
            <a:r>
              <a:rPr kumimoji="1" lang="ko-KR" altLang="en-US" dirty="0"/>
              <a:t> 같이 실행되며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모델이 학습되게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2F42F-337F-DB1D-BC4F-6C77EE59C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52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9AC1-7544-63BE-4450-3CF0A21A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C8E66-9273-BF36-33C8-5663D2783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04B9A-15E3-B445-063D-BD710C70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(17:00)</a:t>
            </a:r>
            <a:br>
              <a:rPr kumimoji="1" lang="en-US" altLang="ko-KR" dirty="0"/>
            </a:br>
            <a:r>
              <a:rPr kumimoji="1" lang="ko-KR" altLang="en-US" dirty="0"/>
              <a:t>그리고 마지막으로 모델 등록을 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끝인데요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웹이랑</a:t>
            </a:r>
            <a:r>
              <a:rPr kumimoji="1" lang="ko-KR" altLang="en-US" dirty="0"/>
              <a:t> 터미널에서 한번 직접 진행 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8E5E9-780C-D6F4-6CC1-3CC711EBF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00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BDFD2-BB8C-FF5F-4B22-C27A748E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C52C85-0E4C-D598-46DC-3F07F14F4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1B9D94-D681-0BCB-3DED-7F464CAD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(24:00)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그리고 위 코드를 통해서 사전에 다운받아놓은 </a:t>
            </a:r>
            <a:r>
              <a:rPr kumimoji="1" lang="en-US" altLang="ko-KR" dirty="0"/>
              <a:t>score 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job</a:t>
            </a:r>
            <a:r>
              <a:rPr kumimoji="1" lang="ko-KR" altLang="en-US" dirty="0"/>
              <a:t>에서 나온 결과물을 실행 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configure --defaults group=MS workspace=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iris_demo</a:t>
            </a: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ml environment create -f environment/environment.yml </a:t>
            </a: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ml job create -f job/job.yml </a:t>
            </a: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ml model create -f model/model.yml </a:t>
            </a:r>
          </a:p>
          <a:p>
            <a:b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src/score.py --model_dir ../demo_model/iris-model/model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4D7CE9-E9CA-5155-A96A-A405455B2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98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4C09-5EDA-56B8-F2D8-674E9C1D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77542-FFA6-1C71-087B-EE782E7E2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216FA-53A9-7170-3D10-D7E255035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(25:00)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이렇게 명령어와 웹을 통해서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어떤식으로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사용하는지 알아봤는데요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마지막으로 정리 한번 더 하면서 발표 마쳐보도록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환경설정으로 같은 환경을 보장하여서 여러사람이 어떤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환경에서든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오류없이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있게끔 협업성을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생성하여 어떤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파라미터에서 모델 결과물이 나왔는지를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환경부터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결과물까지 연결하여서 재현성과 추적성을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모델 결과물을 효율적으로 관리 감독 분류하는 모델 등록까지 거치며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그리고 이후에 오늘은 다루지 않는 배포까지 잇게 되어 공동작업의 효율을 극대화 할 수 있는 것 이것이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ML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37409E1-19AA-2F47-9AD1-6A2A2E12981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D5B38-1F76-5039-FC1D-45A0AEF463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0647B4-5DB7-A00B-22B8-C5E1EA2977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9EE11-E530-D055-83C7-127E1D30A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20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세션을 진행해 보도록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82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(26:00)</a:t>
            </a:r>
            <a:br>
              <a:rPr kumimoji="1" lang="en-US" altLang="ko-KR" dirty="0"/>
            </a:br>
            <a:r>
              <a:rPr kumimoji="1" lang="ko-KR" altLang="en-US" dirty="0"/>
              <a:t>왼쪽은 아까 말씀드린 단일 </a:t>
            </a:r>
            <a:r>
              <a:rPr kumimoji="1" lang="ko-KR" altLang="en-US" dirty="0" err="1"/>
              <a:t>파일이였던</a:t>
            </a:r>
            <a:r>
              <a:rPr kumimoji="1" lang="ko-KR" altLang="en-US" dirty="0"/>
              <a:t> 모델 파일을 어떻게 </a:t>
            </a:r>
            <a:r>
              <a:rPr kumimoji="1" lang="en-US" altLang="ko-KR" dirty="0"/>
              <a:t>Azure ML</a:t>
            </a:r>
            <a:r>
              <a:rPr kumimoji="1" lang="ko-KR" altLang="en-US" dirty="0"/>
              <a:t>에서 쓸 수 있게 형식을 바꾸는지 설명해주는 링크입니다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오른쪽은 오늘 다루지 못한 모델 등록 이후에 배포과정에 대해서 설명해주는 지침서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링크를 통해 </a:t>
            </a:r>
            <a:r>
              <a:rPr kumimoji="1" lang="ko-KR" altLang="en-US" dirty="0" err="1"/>
              <a:t>확인해보실</a:t>
            </a:r>
            <a:r>
              <a:rPr kumimoji="1" lang="ko-KR" altLang="en-US" dirty="0"/>
              <a:t>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인공지능에 관심 있으신 분들은 링크나 </a:t>
            </a:r>
            <a:r>
              <a:rPr kumimoji="1" lang="en-US" altLang="ko-KR" dirty="0" err="1"/>
              <a:t>qr</a:t>
            </a:r>
            <a:r>
              <a:rPr kumimoji="1" lang="ko-KR" altLang="en-US" dirty="0"/>
              <a:t>코드를 </a:t>
            </a:r>
            <a:r>
              <a:rPr kumimoji="1" lang="ko-KR" altLang="en-US" dirty="0" err="1"/>
              <a:t>찍어가셔서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시간나실때</a:t>
            </a:r>
            <a:r>
              <a:rPr kumimoji="1" lang="ko-KR" altLang="en-US" dirty="0"/>
              <a:t> 한번 </a:t>
            </a:r>
            <a:r>
              <a:rPr kumimoji="1" lang="ko-KR" altLang="en-US" dirty="0" err="1"/>
              <a:t>읽어보시면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인공지능 공부를 </a:t>
            </a:r>
            <a:r>
              <a:rPr kumimoji="1" lang="ko-KR" altLang="en-US" dirty="0" err="1"/>
              <a:t>하실때에</a:t>
            </a:r>
            <a:r>
              <a:rPr kumimoji="1" lang="ko-KR" altLang="en-US" dirty="0"/>
              <a:t> 도움이 될 수 </a:t>
            </a:r>
            <a:r>
              <a:rPr kumimoji="1" lang="ko-KR" altLang="en-US" dirty="0" err="1"/>
              <a:t>있을거라고</a:t>
            </a:r>
            <a:r>
              <a:rPr kumimoji="1" lang="ko-KR" altLang="en-US" dirty="0"/>
              <a:t> 생각하구요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혹시 오늘 발표 내용 중에 궁금하셨던 내용 </a:t>
            </a:r>
            <a:r>
              <a:rPr kumimoji="1" lang="ko-KR" altLang="en-US" dirty="0" err="1"/>
              <a:t>있으실까요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개발자가 코드를 작성하여 만든 웹 애플리케이션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등을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사용자들이 인터넷을 통해 접속하여 사용할 수 있는 환경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올려 서비스 가능한 상태로 만드는 과정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개발자의 컴퓨터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로컬 환경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에서만 돌아가던 프로그램을 세상 밖으로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꺼내놓는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51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40DA2-2029-DEEC-7F3C-A21575395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A5B7E-42FE-63A4-73BD-96013368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09A58-FBE7-32BB-7BD3-41751F248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지금까지</a:t>
            </a:r>
            <a:br>
              <a:rPr lang="en-US" altLang="ko-KR" b="1" dirty="0"/>
            </a:br>
            <a:r>
              <a:rPr lang="ko-KR" altLang="en-US" b="1" dirty="0"/>
              <a:t>내가 만든 </a:t>
            </a:r>
            <a:r>
              <a:rPr lang="en" altLang="ko-KR" b="1" dirty="0"/>
              <a:t>ML </a:t>
            </a:r>
            <a:r>
              <a:rPr lang="ko-KR" altLang="en-US" b="1" dirty="0"/>
              <a:t>모델</a:t>
            </a:r>
            <a:r>
              <a:rPr lang="en-US" altLang="ko-KR" b="1" dirty="0"/>
              <a:t>, </a:t>
            </a:r>
            <a:r>
              <a:rPr lang="en" altLang="ko-KR" b="1" dirty="0"/>
              <a:t>Azure ML</a:t>
            </a:r>
            <a:r>
              <a:rPr lang="ko-KR" altLang="en-US" b="1" dirty="0"/>
              <a:t>로 다른 사람도 쉽게 쓰게 만들기</a:t>
            </a:r>
            <a:endParaRPr lang="en-US" altLang="ko-KR" b="1" dirty="0"/>
          </a:p>
          <a:p>
            <a:r>
              <a:rPr lang="ko-KR" altLang="en-US" b="1" dirty="0"/>
              <a:t>라는 주제로 발표를 진행한 김상준 입니다</a:t>
            </a:r>
            <a:r>
              <a:rPr lang="en-US" altLang="ko-KR" b="1" dirty="0"/>
              <a:t>.</a:t>
            </a:r>
            <a:r>
              <a:rPr lang="ko-KR" altLang="en-US" b="1" dirty="0"/>
              <a:t> 감사합니다</a:t>
            </a:r>
            <a:r>
              <a:rPr lang="en-US" altLang="ko-KR" b="1" dirty="0"/>
              <a:t>!</a:t>
            </a: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6FA85A3-9A73-3EE5-91DC-81433C60898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E1B0-B3F9-73A8-2003-AF4F51B2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BAD572-3CFF-7453-A777-62B13DE0E2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17EBC-599A-B1DC-9A40-BE71FC5D43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85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D9DA3-CADE-C9D3-4583-37AAFF2C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8826E3-4A42-E318-E0BD-E463F2A1A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05924-712F-9A6D-45A5-8D94A91D6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</a:t>
            </a:r>
          </a:p>
          <a:p>
            <a:r>
              <a:rPr lang="ko-KR" altLang="en-US" dirty="0"/>
              <a:t>여러분들 혹시 위 두 아이콘이 뭔지 다들 </a:t>
            </a:r>
            <a:r>
              <a:rPr lang="ko-KR" altLang="en-US" dirty="0" err="1"/>
              <a:t>아실까요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대부분 </a:t>
            </a:r>
            <a:r>
              <a:rPr lang="ko-KR" altLang="en-US" dirty="0" err="1"/>
              <a:t>익숙하실텐데요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차례대로 </a:t>
            </a:r>
            <a:r>
              <a:rPr lang="en-US" altLang="ko-KR" dirty="0"/>
              <a:t>OpenAI</a:t>
            </a:r>
            <a:r>
              <a:rPr lang="ko-KR" altLang="en-US" dirty="0"/>
              <a:t>의 </a:t>
            </a:r>
            <a:r>
              <a:rPr lang="en-US" altLang="ko-KR" dirty="0"/>
              <a:t>ChatGPT,</a:t>
            </a:r>
            <a:r>
              <a:rPr lang="ko-KR" altLang="en-US" dirty="0"/>
              <a:t> </a:t>
            </a:r>
            <a:r>
              <a:rPr lang="en-US" altLang="ko-KR" dirty="0"/>
              <a:t>Google</a:t>
            </a:r>
            <a:r>
              <a:rPr lang="ko-KR" altLang="en-US" dirty="0"/>
              <a:t>의 </a:t>
            </a:r>
            <a:r>
              <a:rPr lang="en-US" altLang="ko-KR" dirty="0"/>
              <a:t>Gemini</a:t>
            </a:r>
            <a:r>
              <a:rPr lang="ko-KR" altLang="en-US" dirty="0"/>
              <a:t>인데요</a:t>
            </a:r>
            <a:r>
              <a:rPr lang="en-US" altLang="ko-KR" dirty="0"/>
              <a:t>,.</a:t>
            </a:r>
          </a:p>
          <a:p>
            <a:endParaRPr lang="en-US" altLang="ko-KR" dirty="0"/>
          </a:p>
          <a:p>
            <a:r>
              <a:rPr lang="ko-KR" altLang="en-US" dirty="0"/>
              <a:t>과제를 </a:t>
            </a:r>
            <a:r>
              <a:rPr lang="ko-KR" altLang="en-US" dirty="0" err="1"/>
              <a:t>도와주기도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  <a:r>
              <a:rPr lang="ko-KR" altLang="en-US" dirty="0"/>
              <a:t> 일상생활의 작은 궁금증을 해결할 수도 있고</a:t>
            </a:r>
            <a:r>
              <a:rPr lang="en-US" altLang="ko-KR" dirty="0"/>
              <a:t>,</a:t>
            </a:r>
            <a:r>
              <a:rPr lang="ko-KR" altLang="en-US" dirty="0"/>
              <a:t> 원하는 사진을 만들어 주기도 하는 등 여러 가지 방면으로 우리는 생성형 </a:t>
            </a:r>
            <a:r>
              <a:rPr lang="en-US" altLang="ko-KR" dirty="0"/>
              <a:t>AI</a:t>
            </a:r>
            <a:r>
              <a:rPr lang="ko-KR" altLang="en-US" dirty="0"/>
              <a:t>를 일상생활에서 사용하게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우리의 삶은 이런 생성형 </a:t>
            </a:r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중심으로 </a:t>
            </a:r>
            <a:r>
              <a:rPr lang="en-US" altLang="ko-KR" dirty="0"/>
              <a:t>Ai</a:t>
            </a:r>
            <a:r>
              <a:rPr lang="ko-KR" altLang="en-US" dirty="0"/>
              <a:t>와 급속도로 가까워지게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34B840B-8A3B-B596-7749-A79DEF526D3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2BE84-F1BA-8ABA-C7FF-3F65111FB9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D2F962-070F-70DF-FB1C-A4CD1B1FFD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2/25/26 4:21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F4675-CCE1-EFF1-E2FD-0807376B1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63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1AB8-975F-E080-57A4-3C436842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C7B58-5E49-C9AC-DBC6-255F348E7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A241C-F8EF-2CCC-A319-E7F000744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(1,30)</a:t>
            </a:r>
          </a:p>
          <a:p>
            <a:r>
              <a:rPr lang="ko-KR" altLang="en-US" dirty="0" err="1"/>
              <a:t>그렇다보니</a:t>
            </a:r>
            <a:r>
              <a:rPr lang="ko-KR" altLang="en-US" dirty="0"/>
              <a:t> 이 </a:t>
            </a:r>
            <a:r>
              <a:rPr lang="en-US" altLang="ko-KR" dirty="0"/>
              <a:t>AI</a:t>
            </a:r>
            <a:r>
              <a:rPr lang="ko-KR" altLang="en-US" dirty="0"/>
              <a:t>들 공부하려는 분들 또한 많아지고 있는데요</a:t>
            </a:r>
            <a:r>
              <a:rPr lang="en-US" altLang="ko-KR" dirty="0"/>
              <a:t>?</a:t>
            </a:r>
            <a:r>
              <a:rPr lang="ko-KR" altLang="en-US" dirty="0"/>
              <a:t> 저 또한 컴퓨터 공학과에 입학하여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와 관련된 여러가지를 천천히 공부해 나가고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개념에 대한 공부부터 간단한 모델을 </a:t>
            </a:r>
            <a:r>
              <a:rPr lang="ko-KR" altLang="en-US" dirty="0" err="1"/>
              <a:t>만들어보기도</a:t>
            </a:r>
            <a:r>
              <a:rPr lang="ko-KR" altLang="en-US" dirty="0"/>
              <a:t> 하며</a:t>
            </a:r>
            <a:r>
              <a:rPr lang="en-US" altLang="ko-KR" dirty="0"/>
              <a:t>,</a:t>
            </a:r>
            <a:r>
              <a:rPr lang="ko-KR" altLang="en-US" dirty="0"/>
              <a:t> 공부를 하고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05FC8DD-C817-F111-7789-B76D1EEDCEA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FB845-D67F-D2D8-A6E5-0AFE4AC240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B513A2-B166-37C8-A401-E0135C7B29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6C4F8-1987-6909-BEBA-296F0C630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24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6E8D-8F1F-7AE5-249D-9D8800947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27FC8-8D7C-3B13-7DE0-E94041438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61295-02B5-8309-E5E1-458679C63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(2,10)</a:t>
            </a:r>
          </a:p>
          <a:p>
            <a:r>
              <a:rPr lang="ko-KR" altLang="en-US" dirty="0"/>
              <a:t>그러다 한번</a:t>
            </a:r>
            <a:r>
              <a:rPr lang="en-US" altLang="ko-KR" dirty="0"/>
              <a:t>,</a:t>
            </a:r>
            <a:r>
              <a:rPr lang="ko-KR" altLang="en-US" dirty="0"/>
              <a:t> 팀원들과 함께 좋은 성능의 모델을 만드는 대회를 나가 본 적이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혼자서 모델을 </a:t>
            </a:r>
            <a:r>
              <a:rPr lang="ko-KR" altLang="en-US" dirty="0" err="1"/>
              <a:t>만들때와는</a:t>
            </a:r>
            <a:r>
              <a:rPr lang="ko-KR" altLang="en-US" dirty="0"/>
              <a:t> 다르게</a:t>
            </a:r>
            <a:r>
              <a:rPr lang="en-US" altLang="ko-KR" dirty="0"/>
              <a:t>,</a:t>
            </a:r>
            <a:r>
              <a:rPr lang="ko-KR" altLang="en-US" dirty="0"/>
              <a:t> 대회에서 팀원들과 모델을 만드는</a:t>
            </a:r>
            <a:r>
              <a:rPr lang="en-US" altLang="ko-KR" dirty="0"/>
              <a:t> </a:t>
            </a:r>
            <a:r>
              <a:rPr lang="ko-KR" altLang="en-US" dirty="0"/>
              <a:t>것은 생각보다 어려운 것들이 많았습니다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DF0AAFB-FC02-761E-AE74-1464EB5EB04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EB55A-27ED-F6CF-E99A-1514975B62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BF2020-7EF5-1CE7-0804-59216B8480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11:38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0B479-73AD-B536-A7EE-27F696B52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71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520AD-9C0E-46CB-6686-C4D750BD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582B4-D73A-2C3C-BE5D-AE59793FB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9DA6E-04BC-0FBB-3A9B-798468D35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(2:30)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혼자서 모델 공부를 할 때에는 과정을 내가 온전히 이해하며 만들다 보니 </a:t>
            </a:r>
            <a:br>
              <a:rPr lang="en-US" altLang="ko-KR" dirty="0"/>
            </a:br>
            <a:r>
              <a:rPr lang="ko-KR" altLang="en-US" dirty="0"/>
              <a:t>오류가 발생해도 해결하기 쉽고</a:t>
            </a:r>
            <a:r>
              <a:rPr lang="en-US" altLang="ko-KR" dirty="0"/>
              <a:t>,</a:t>
            </a:r>
            <a:r>
              <a:rPr lang="ko-KR" altLang="en-US" dirty="0"/>
              <a:t> 금방금방 어디를 수정하면 좋을지 생각 해 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제가 대회를 </a:t>
            </a:r>
            <a:r>
              <a:rPr lang="ko-KR" altLang="en-US" dirty="0" err="1"/>
              <a:t>나갓던</a:t>
            </a:r>
            <a:r>
              <a:rPr lang="ko-KR" altLang="en-US" dirty="0"/>
              <a:t> 것과 같은 협업 상황이라면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혼자 공부 할 때와는 다르게 어떻게 학습 시켰는지</a:t>
            </a:r>
            <a:r>
              <a:rPr lang="en-US" altLang="ko-KR" dirty="0"/>
              <a:t>,</a:t>
            </a:r>
            <a:r>
              <a:rPr lang="ko-KR" altLang="en-US" dirty="0"/>
              <a:t> 어떤 결과가 나왔는지</a:t>
            </a:r>
            <a:r>
              <a:rPr lang="en-US" altLang="ko-KR" dirty="0"/>
              <a:t>.</a:t>
            </a:r>
            <a:r>
              <a:rPr lang="ko-KR" altLang="en-US" dirty="0"/>
              <a:t> 즉 모델 파일과 함께 모델 결과물을 여러 사람들과 공유하며</a:t>
            </a:r>
            <a:r>
              <a:rPr lang="en-US" altLang="ko-KR" dirty="0"/>
              <a:t>,</a:t>
            </a:r>
            <a:r>
              <a:rPr lang="ko-KR" altLang="en-US" dirty="0"/>
              <a:t> 우리가 원하는 모델이 </a:t>
            </a:r>
            <a:r>
              <a:rPr lang="ko-KR" altLang="en-US" dirty="0" err="1"/>
              <a:t>뭔지</a:t>
            </a:r>
            <a:r>
              <a:rPr lang="ko-KR" altLang="en-US" dirty="0"/>
              <a:t> 파악하고 개선해 나가야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여기서 모델이 점점 많아진다면</a:t>
            </a:r>
            <a:r>
              <a:rPr lang="en-US" altLang="ko-KR" dirty="0"/>
              <a:t>? </a:t>
            </a:r>
            <a:r>
              <a:rPr lang="ko-KR" altLang="en-US" dirty="0"/>
              <a:t>각각의 모델을 관리하기도 힘들고</a:t>
            </a:r>
            <a:r>
              <a:rPr lang="en-US" altLang="ko-KR" dirty="0"/>
              <a:t>,</a:t>
            </a:r>
            <a:r>
              <a:rPr lang="ko-KR" altLang="en-US" dirty="0"/>
              <a:t> 모델 파일과 결과물을 수동으로 계속해서 공유 해야 하기에</a:t>
            </a:r>
            <a:r>
              <a:rPr lang="en-US" altLang="ko-KR" dirty="0"/>
              <a:t>,</a:t>
            </a:r>
            <a:r>
              <a:rPr lang="ko-KR" altLang="en-US" dirty="0"/>
              <a:t> 학습을 진행하는 과정에서 상당히 비효율적이라고 생각하게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그러다 이 문제를 해결할 좋은 선택지가 될 수 있는 툴을 하나 알게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FEC7B84-2E4A-25D3-6097-D07CC6EFD6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D1F73-7593-837D-BB37-8AF848C367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C4B557-DB0C-52E5-D902-2BC2B3396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11:53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B106E-464C-7C8A-5450-C1B0BE9F5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29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6A62B-7E92-184F-676D-A3D415E73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85F38-4FC9-9F88-7AA7-2EA78FE2A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81C6E-C25C-EA9A-6504-E5D6E8711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(3:00)</a:t>
            </a:r>
          </a:p>
          <a:p>
            <a:r>
              <a:rPr lang="en-US" altLang="ko-KR" dirty="0"/>
              <a:t>Azure ML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Azure ML</a:t>
            </a:r>
            <a:r>
              <a:rPr lang="ko-KR" altLang="en-US" dirty="0"/>
              <a:t>은 </a:t>
            </a:r>
            <a:r>
              <a:rPr lang="en" altLang="ko-KR" dirty="0"/>
              <a:t>Microsoft Azure </a:t>
            </a:r>
            <a:r>
              <a:rPr lang="ko-KR" altLang="en-US" dirty="0"/>
              <a:t>클라우드 기반의 </a:t>
            </a:r>
            <a:r>
              <a:rPr lang="en" altLang="ko-KR" dirty="0"/>
              <a:t>AI </a:t>
            </a:r>
            <a:r>
              <a:rPr lang="ko-KR" altLang="en-US" dirty="0"/>
              <a:t>서비스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 모델의 개발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및 운영을 위한 포괄적인 환경을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D5520BF-FE56-659F-7F09-2BB55AB8E6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C2E8B-6D3F-5C47-A89B-20320A6C72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BF41AA-8496-85A4-6C80-8FA526C540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2/24/26 10:47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4ED65-2D18-BEA4-AB30-F04BDA0E5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00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(3:20)</a:t>
            </a:r>
          </a:p>
          <a:p>
            <a:r>
              <a:rPr kumimoji="1" lang="ko-KR" altLang="en-US" dirty="0"/>
              <a:t>자 아까 제가 직접 겪었던 상황에서의 문제를 좀 더 자세하게 표준화 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이렇게 크게 세가지의 문제가 </a:t>
            </a:r>
            <a:r>
              <a:rPr kumimoji="1" lang="ko-KR" altLang="en-US" dirty="0" err="1"/>
              <a:t>발생했었는데요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 이 세가지를 </a:t>
            </a:r>
            <a:r>
              <a:rPr kumimoji="1" lang="en-US" altLang="ko-KR" dirty="0"/>
              <a:t>Azure ML</a:t>
            </a:r>
            <a:r>
              <a:rPr kumimoji="1" lang="ko-KR" altLang="en-US" dirty="0"/>
              <a:t>이 모두 해결 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어떤식으로 해결하는지 좀 더 자세히 설명 해 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2E0F-2881-4CB6-BEA6-5253410A5DB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8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6379-16CC-CD2D-181E-76756869D5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72772"/>
            <a:ext cx="718640" cy="71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F57F8-7F09-833B-01F2-7D05331FD12C}"/>
              </a:ext>
            </a:extLst>
          </p:cNvPr>
          <p:cNvSpPr txBox="1"/>
          <p:nvPr userDrawn="1"/>
        </p:nvSpPr>
        <p:spPr>
          <a:xfrm>
            <a:off x="1351503" y="486188"/>
            <a:ext cx="756617" cy="4616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AU" sz="3000" dirty="0">
                <a:solidFill>
                  <a:srgbClr val="121278"/>
                </a:solidFill>
                <a:latin typeface="Segoe Sans Display Extrabold" panose="020F0502020204030204" pitchFamily="2" charset="0"/>
                <a:ea typeface="Pretendard ExtraBold" panose="02000903000000020004" pitchFamily="50" charset="-127"/>
              </a:rPr>
              <a:t>AI</a:t>
            </a:r>
            <a:r>
              <a:rPr lang="ko-KR" altLang="en-US" sz="3000" dirty="0">
                <a:solidFill>
                  <a:srgbClr val="121278"/>
                </a:solidFill>
                <a:latin typeface="Segoe Sans Display Extrabold" panose="020F0502020204030204" pitchFamily="2" charset="0"/>
                <a:ea typeface="Pretendard ExtraBold" panose="02000903000000020004" pitchFamily="50" charset="-127"/>
              </a:rPr>
              <a:t>가</a:t>
            </a:r>
            <a:endParaRPr lang="en-AU" sz="3000" dirty="0">
              <a:solidFill>
                <a:srgbClr val="121278"/>
              </a:solidFill>
              <a:latin typeface="Segoe Sans Display Extrabold" panose="020F0502020204030204" pitchFamily="2" charset="0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Segoe Sans Display Semibold" pitchFamily="2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Segoe Sans Display Semibold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Segoe Sans Display Semiligh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15" y="1824567"/>
            <a:ext cx="4902370" cy="492443"/>
          </a:xfrm>
        </p:spPr>
        <p:txBody>
          <a:bodyPr anchor="t"/>
          <a:lstStyle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DBD37C-83F3-A21C-EC8C-DCB1A75ED8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6815" y="2468563"/>
            <a:ext cx="4902370" cy="4308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AU" dirty="0"/>
              <a:t>Speaker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28178DE-FA7F-231A-C9DE-01791BB34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815" y="3051003"/>
            <a:ext cx="4902370" cy="4308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AU" dirty="0"/>
              <a:t>Speaker organization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D434016-9071-574F-5613-8426E905AC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815" y="3633443"/>
            <a:ext cx="4902370" cy="4308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AU" dirty="0"/>
              <a:t>Speaker bio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DF1B92-02E7-2B62-EA14-D017854685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3367" y="5358883"/>
            <a:ext cx="4385818" cy="4308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AU" dirty="0"/>
              <a:t>GitHub handle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F02C08A-6EE7-816D-1D5B-9274833981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3367" y="5941323"/>
            <a:ext cx="4385818" cy="4308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AU" dirty="0"/>
              <a:t>LinkedIn handle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84F9C2-BB55-527C-C2FA-E3C8E7EFFD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5" y="5357770"/>
            <a:ext cx="441000" cy="43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609331-0D32-B0D0-A057-E000379947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5" y="594021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8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579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93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72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Segoe Sans Display Semi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Segoe Sans Display Semilight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D73BC9D4-89BD-4E56-01BF-BE947E73772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aseline="0" dirty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rPr>
              <a:t>© Copyright matdaAIga. All rights reserved.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F1577-EAA5-F898-473B-076D53BC616A}"/>
              </a:ext>
            </a:extLst>
          </p:cNvPr>
          <p:cNvSpPr txBox="1"/>
          <p:nvPr userDrawn="1"/>
        </p:nvSpPr>
        <p:spPr>
          <a:xfrm>
            <a:off x="1351503" y="486188"/>
            <a:ext cx="756617" cy="4616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AU" sz="3000" dirty="0">
                <a:latin typeface="Segoe Sans Display Extrabold" panose="020F0502020204030204" pitchFamily="2" charset="0"/>
                <a:ea typeface="Pretendard ExtraBold" panose="02000903000000020004" pitchFamily="50" charset="-127"/>
              </a:rPr>
              <a:t>AI</a:t>
            </a:r>
            <a:r>
              <a:rPr lang="ko-KR" altLang="en-US" sz="3000" dirty="0">
                <a:latin typeface="Segoe Sans Display Extrabold" panose="020F0502020204030204" pitchFamily="2" charset="0"/>
                <a:ea typeface="Pretendard ExtraBold" panose="02000903000000020004" pitchFamily="50" charset="-127"/>
              </a:rPr>
              <a:t>가</a:t>
            </a:r>
            <a:endParaRPr lang="en-AU" sz="3000" dirty="0">
              <a:latin typeface="Segoe Sans Display Extrabold" panose="020F0502020204030204" pitchFamily="2" charset="0"/>
              <a:ea typeface="Pretendard ExtraBold" panose="02000903000000020004" pitchFamily="50" charset="-127"/>
            </a:endParaRP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F8CD510-F2EA-6D5C-47A5-574686090A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71412"/>
            <a:ext cx="720000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97273-1CBF-F889-8114-8F14EE60158C}"/>
              </a:ext>
            </a:extLst>
          </p:cNvPr>
          <p:cNvSpPr txBox="1"/>
          <p:nvPr userDrawn="1"/>
        </p:nvSpPr>
        <p:spPr>
          <a:xfrm>
            <a:off x="4985920" y="1327889"/>
            <a:ext cx="222016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4000" baseline="0" dirty="0">
                <a:latin typeface="Segoe Sans Display Semibold" pitchFamily="2" charset="0"/>
                <a:ea typeface="Pretendard SemiBold" panose="02000703000000020004" pitchFamily="50" charset="-127"/>
              </a:rPr>
              <a:t>감사합니다</a:t>
            </a:r>
            <a:endParaRPr lang="en-AU" sz="4000" baseline="0" dirty="0">
              <a:latin typeface="Segoe Sans Display Semibold" pitchFamily="2" charset="0"/>
              <a:ea typeface="Pretendard SemiBold" panose="02000703000000020004" pitchFamily="50" charset="-127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A85DC7-14B1-B380-48F5-3CFC4AB872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0628" y="2939031"/>
            <a:ext cx="9390744" cy="615553"/>
          </a:xfrm>
        </p:spPr>
        <p:txBody>
          <a:bodyPr/>
          <a:lstStyle>
            <a:lvl1pPr>
              <a:buNone/>
              <a:defRPr sz="4000" baseline="0"/>
            </a:lvl1pPr>
          </a:lstStyle>
          <a:p>
            <a:pPr lvl="0"/>
            <a:r>
              <a:rPr lang="en-AU" dirty="0"/>
              <a:t>Enter session title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77E8D8-7C08-4A49-D3F9-5952C4B272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0628" y="4044950"/>
            <a:ext cx="5980113" cy="276999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AU" dirty="0"/>
              <a:t>Enter speaker details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00B343-52DA-905B-F64A-7BFFBE34AAA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8991372" y="4044950"/>
            <a:ext cx="1800000" cy="180000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Segoe Sans Display Semilight" pitchFamily="2" charset="0"/>
              </a:defRPr>
            </a:lvl1pPr>
            <a:lvl2pPr>
              <a:defRPr sz="2800" baseline="0">
                <a:latin typeface="Segoe Sans Display Semilight" pitchFamily="2" charset="0"/>
              </a:defRPr>
            </a:lvl2pPr>
            <a:lvl3pPr>
              <a:defRPr sz="2400" baseline="0">
                <a:latin typeface="Segoe Sans Display Semilight" pitchFamily="2" charset="0"/>
              </a:defRPr>
            </a:lvl3pPr>
            <a:lvl4pPr>
              <a:defRPr sz="2000" baseline="0">
                <a:latin typeface="Segoe Sans Display Semilight" pitchFamily="2" charset="0"/>
              </a:defRPr>
            </a:lvl4pPr>
            <a:lvl5pPr>
              <a:defRPr sz="180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7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Segoe Sans Display Semilight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Segoe Sans Display Semilight" pitchFamily="2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Segoe Sans Display Semilight" pitchFamily="2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Segoe Sans Display Semilight" pitchFamily="2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Segoe Sans Display Semi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Segoe Sans Display Semibold" pitchFamily="2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3" r:id="rId1"/>
    <p:sldLayoutId id="2147495784" r:id="rId2"/>
    <p:sldLayoutId id="2147495785" r:id="rId3"/>
    <p:sldLayoutId id="2147495786" r:id="rId4"/>
    <p:sldLayoutId id="2147495787" r:id="rId5"/>
    <p:sldLayoutId id="2147495788" r:id="rId6"/>
    <p:sldLayoutId id="2147495789" r:id="rId7"/>
    <p:sldLayoutId id="2147495790" r:id="rId8"/>
    <p:sldLayoutId id="2147495791" r:id="rId9"/>
    <p:sldLayoutId id="2147495792" r:id="rId10"/>
    <p:sldLayoutId id="2147495793" r:id="rId11"/>
    <p:sldLayoutId id="2147495794" r:id="rId12"/>
    <p:sldLayoutId id="2147495795" r:id="rId13"/>
    <p:sldLayoutId id="2147495796" r:id="rId14"/>
    <p:sldLayoutId id="2147495797" r:id="rId15"/>
    <p:sldLayoutId id="2147495798" r:id="rId16"/>
    <p:sldLayoutId id="2147495799" r:id="rId17"/>
    <p:sldLayoutId id="2147495833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  <p:sldLayoutId id="214749583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Segoe Sans Display Semilight" pitchFamily="2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1687117"/>
            <a:ext cx="5511801" cy="1846659"/>
          </a:xfrm>
        </p:spPr>
        <p:txBody>
          <a:bodyPr/>
          <a:lstStyle/>
          <a:p>
            <a:r>
              <a:rPr lang="ko-KR" altLang="en-US" b="1" dirty="0"/>
              <a:t>내가 만든 </a:t>
            </a:r>
            <a:r>
              <a:rPr lang="en" altLang="ko-KR" b="1" dirty="0"/>
              <a:t>ML </a:t>
            </a:r>
            <a:r>
              <a:rPr lang="ko-KR" altLang="en-US" b="1" dirty="0"/>
              <a:t>모델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" altLang="ko-KR" b="1" dirty="0"/>
              <a:t>Azure ML</a:t>
            </a:r>
            <a:r>
              <a:rPr lang="ko-KR" altLang="en-US" b="1" dirty="0"/>
              <a:t>로 다른 사람도 쉽게 쓰게 만들기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307777"/>
          </a:xfrm>
        </p:spPr>
        <p:txBody>
          <a:bodyPr/>
          <a:lstStyle/>
          <a:p>
            <a:r>
              <a:rPr lang="ko-KR" altLang="en-US" sz="2000" dirty="0"/>
              <a:t>김상준</a:t>
            </a:r>
            <a:endParaRPr lang="en-US" sz="2000" dirty="0"/>
          </a:p>
        </p:txBody>
      </p:sp>
      <p:pic>
        <p:nvPicPr>
          <p:cNvPr id="6" name="그림 5" descr="스크린샷, 폰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03D907-9C85-F223-3506-9496B607D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0" y="4573458"/>
            <a:ext cx="352465" cy="29913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286EC27-627A-263D-3076-B19108E62305}"/>
              </a:ext>
            </a:extLst>
          </p:cNvPr>
          <p:cNvSpPr txBox="1">
            <a:spLocks/>
          </p:cNvSpPr>
          <p:nvPr/>
        </p:nvSpPr>
        <p:spPr bwMode="white">
          <a:xfrm>
            <a:off x="607164" y="4560444"/>
            <a:ext cx="5577840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@</a:t>
            </a:r>
            <a:r>
              <a:rPr lang="en-US" sz="2000" dirty="0"/>
              <a:t>sangjunkim1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EC4824F-7019-2EF8-917E-8B723CBEF19D}"/>
              </a:ext>
            </a:extLst>
          </p:cNvPr>
          <p:cNvSpPr txBox="1">
            <a:spLocks/>
          </p:cNvSpPr>
          <p:nvPr/>
        </p:nvSpPr>
        <p:spPr bwMode="white">
          <a:xfrm>
            <a:off x="607164" y="5004598"/>
            <a:ext cx="5577840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@gims43077</a:t>
            </a:r>
            <a:endParaRPr lang="en-US" sz="2000" dirty="0"/>
          </a:p>
        </p:txBody>
      </p:sp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378A61-4E8A-A00B-3117-35D941F7F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0" y="5004598"/>
            <a:ext cx="305025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66EB1-F733-9E30-A16B-FEF51B126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BA9174-1940-9752-9B28-637B8C8D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43815-2DEF-BF85-7D50-8CE26DFA95DC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4D600E-F965-140B-5465-B00078B0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A65942-F7D4-0A34-27DB-5B8F6E206916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0734D6-D592-4295-2A51-7370DBE40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D2F2B-2B3C-D24C-7F7C-F0295555567A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42062051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835CD-D6E5-D4E7-1689-962059131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CA0012-41B7-E21D-FFD2-592BB1D95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865E3-957A-2F1D-6DA6-F38A4BB752F7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F6CD40-2E2D-9FB3-5702-66143540E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FB910-27A9-1027-AC01-43ED5A1AA033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BE5A0E-9023-ED63-4337-46BDE3191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10453-72F1-3ECF-B0B9-A56159F8E4AB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9A631-E306-1562-8D7F-09D948A2EB9A}"/>
              </a:ext>
            </a:extLst>
          </p:cNvPr>
          <p:cNvSpPr/>
          <p:nvPr/>
        </p:nvSpPr>
        <p:spPr bwMode="auto">
          <a:xfrm>
            <a:off x="4014788" y="250031"/>
            <a:ext cx="76581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134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FFBF-76DF-20D3-9312-21B8F5DB3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B272EC-272C-B543-4735-0366C493A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00000"/>
            <a:ext cx="2880000" cy="2880000"/>
          </a:xfrm>
          <a:prstGeom prst="rect">
            <a:avLst/>
          </a:prstGeom>
        </p:spPr>
      </p:pic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85DB43-C9B2-433A-02D2-8FFD6632E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0" y="1800000"/>
            <a:ext cx="2880000" cy="2880000"/>
          </a:xfrm>
          <a:prstGeom prst="rect">
            <a:avLst/>
          </a:prstGeo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26F8AA-17ED-54A5-CAFA-50C51DAA7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800000"/>
            <a:ext cx="288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2F5960-3770-6729-7AFF-BE1B81ADFFFE}"/>
              </a:ext>
            </a:extLst>
          </p:cNvPr>
          <p:cNvSpPr txBox="1"/>
          <p:nvPr/>
        </p:nvSpPr>
        <p:spPr>
          <a:xfrm>
            <a:off x="360000" y="360000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0853C5-DA4F-8812-DF01-18C7EAE5A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7699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34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07C1-B6A0-6961-E9F6-25B15B94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bined logo">
            <a:extLst>
              <a:ext uri="{FF2B5EF4-FFF2-40B4-BE49-F238E27FC236}">
                <a16:creationId xmlns:a16="http://schemas.microsoft.com/office/drawing/2014/main" id="{FAD96C65-756D-35F2-70B8-7C5E2168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2879999"/>
            <a:ext cx="3600000" cy="12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80DB6718-328F-DF62-E66F-4BD7A5550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000" y="1800000"/>
            <a:ext cx="3240000" cy="3240000"/>
          </a:xfrm>
          <a:prstGeom prst="rect">
            <a:avLst/>
          </a:prstGeom>
        </p:spPr>
      </p:pic>
      <p:pic>
        <p:nvPicPr>
          <p:cNvPr id="7" name="그림 6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1B59EC-528A-1D29-BE15-DE309B5C9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815620"/>
            <a:ext cx="3600000" cy="1208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E0B26-F60F-1874-5006-FF9518B6E0FF}"/>
              </a:ext>
            </a:extLst>
          </p:cNvPr>
          <p:cNvSpPr txBox="1"/>
          <p:nvPr/>
        </p:nvSpPr>
        <p:spPr>
          <a:xfrm>
            <a:off x="5424422" y="4763001"/>
            <a:ext cx="2111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 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38544-7119-713E-6DAB-10D3D41C2DE5}"/>
              </a:ext>
            </a:extLst>
          </p:cNvPr>
          <p:cNvSpPr txBox="1"/>
          <p:nvPr/>
        </p:nvSpPr>
        <p:spPr>
          <a:xfrm>
            <a:off x="9101704" y="4763001"/>
            <a:ext cx="15965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운영체제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280E8-3346-156C-39AB-1CDEDE025CEA}"/>
              </a:ext>
            </a:extLst>
          </p:cNvPr>
          <p:cNvSpPr txBox="1"/>
          <p:nvPr/>
        </p:nvSpPr>
        <p:spPr>
          <a:xfrm>
            <a:off x="1824422" y="4763001"/>
            <a:ext cx="2111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패키지 버전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E0B32-9340-EF57-29F2-3B5D04F7BF8D}"/>
              </a:ext>
            </a:extLst>
          </p:cNvPr>
          <p:cNvSpPr txBox="1"/>
          <p:nvPr/>
        </p:nvSpPr>
        <p:spPr>
          <a:xfrm>
            <a:off x="360000" y="360000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1364C4-B601-15B8-6BD4-473DAC7E2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7699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56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CC89B-ACA3-EF50-786B-AE0CE191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bined logo">
            <a:extLst>
              <a:ext uri="{FF2B5EF4-FFF2-40B4-BE49-F238E27FC236}">
                <a16:creationId xmlns:a16="http://schemas.microsoft.com/office/drawing/2014/main" id="{B5675081-4F45-24B9-F5C1-10579674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2879999"/>
            <a:ext cx="3600000" cy="12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7790D26-7010-E576-7B08-06235CBF5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000" y="1800000"/>
            <a:ext cx="3240000" cy="3240000"/>
          </a:xfrm>
          <a:prstGeom prst="rect">
            <a:avLst/>
          </a:prstGeom>
        </p:spPr>
      </p:pic>
      <p:pic>
        <p:nvPicPr>
          <p:cNvPr id="7" name="그림 6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11C33A-3217-9A08-F38A-179FD0DB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815620"/>
            <a:ext cx="3600000" cy="1208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F9C25-A6FE-BC47-BCD1-87F9061396DD}"/>
              </a:ext>
            </a:extLst>
          </p:cNvPr>
          <p:cNvSpPr txBox="1"/>
          <p:nvPr/>
        </p:nvSpPr>
        <p:spPr>
          <a:xfrm>
            <a:off x="5424422" y="4763001"/>
            <a:ext cx="2111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파이썬 버전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58C4B-50BE-E1C8-D1E7-E1ADE0C6A20B}"/>
              </a:ext>
            </a:extLst>
          </p:cNvPr>
          <p:cNvSpPr txBox="1"/>
          <p:nvPr/>
        </p:nvSpPr>
        <p:spPr>
          <a:xfrm>
            <a:off x="9101704" y="4763001"/>
            <a:ext cx="15965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운영체제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F1278-777B-16C7-0200-E4662BC96E6D}"/>
              </a:ext>
            </a:extLst>
          </p:cNvPr>
          <p:cNvSpPr txBox="1"/>
          <p:nvPr/>
        </p:nvSpPr>
        <p:spPr>
          <a:xfrm>
            <a:off x="1824422" y="4763001"/>
            <a:ext cx="21111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패키지 버전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6E8E-6586-BAB5-D5D2-B205AAAE9E59}"/>
              </a:ext>
            </a:extLst>
          </p:cNvPr>
          <p:cNvSpPr txBox="1"/>
          <p:nvPr/>
        </p:nvSpPr>
        <p:spPr>
          <a:xfrm>
            <a:off x="360000" y="360000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AAB207-5BBE-AE54-002B-4AEBD37F6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76999"/>
            <a:ext cx="720000" cy="72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3ABC6B-8DCF-F153-8397-AD0E73A36A2B}"/>
              </a:ext>
            </a:extLst>
          </p:cNvPr>
          <p:cNvSpPr/>
          <p:nvPr/>
        </p:nvSpPr>
        <p:spPr bwMode="auto">
          <a:xfrm>
            <a:off x="672001" y="1541001"/>
            <a:ext cx="11000888" cy="506696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06FAB-115D-9CC3-518A-B3A16547B718}"/>
              </a:ext>
            </a:extLst>
          </p:cNvPr>
          <p:cNvSpPr txBox="1"/>
          <p:nvPr/>
        </p:nvSpPr>
        <p:spPr>
          <a:xfrm>
            <a:off x="4988325" y="2659558"/>
            <a:ext cx="2215350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10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</a:t>
            </a:r>
          </a:p>
        </p:txBody>
      </p:sp>
    </p:spTree>
    <p:extLst>
      <p:ext uri="{BB962C8B-B14F-4D97-AF65-F5344CB8AC3E}">
        <p14:creationId xmlns:p14="http://schemas.microsoft.com/office/powerpoint/2010/main" val="4045253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8FAA3-1E05-1016-E0D4-913581F6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5B6C96-9BF0-8E55-4AE6-881657533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51FF3-70DD-792B-1270-61C6D35828B2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BACBD5-224F-2034-C4CC-A42E72F70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DC4229-DFE2-1F92-DB16-ED046FD35FA7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F384B8-ACD1-E455-FB5F-654E5027D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95CAED-054C-0733-F645-8EE416642E73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129C25-DA90-C9DB-DBD6-1520DF250774}"/>
              </a:ext>
            </a:extLst>
          </p:cNvPr>
          <p:cNvSpPr/>
          <p:nvPr/>
        </p:nvSpPr>
        <p:spPr bwMode="auto">
          <a:xfrm>
            <a:off x="4014788" y="250031"/>
            <a:ext cx="76581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918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8565-15F9-D333-46D9-F6FA4B739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29FC4C-49D7-E228-DFA2-035865F19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955E8-21BC-22A7-DD73-AAC8EB384BBB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94CBDF-C300-8A67-83DA-FE21A58A4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D003E-242F-E7F2-072D-5463FDD09132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FDA18-240D-516D-F78E-796B9EF7F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68065-EBEC-50DF-DD13-7D2FA82092F4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2022FE-3C3C-131B-108B-BC674A090D7E}"/>
              </a:ext>
            </a:extLst>
          </p:cNvPr>
          <p:cNvSpPr/>
          <p:nvPr/>
        </p:nvSpPr>
        <p:spPr bwMode="auto">
          <a:xfrm>
            <a:off x="716967" y="402431"/>
            <a:ext cx="36576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86AA12-7666-0A91-C011-0046140F689F}"/>
              </a:ext>
            </a:extLst>
          </p:cNvPr>
          <p:cNvSpPr/>
          <p:nvPr/>
        </p:nvSpPr>
        <p:spPr bwMode="auto">
          <a:xfrm>
            <a:off x="7711827" y="500063"/>
            <a:ext cx="36576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672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1ACBB8-EBF8-CA6A-1186-E97087C3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1800000"/>
            <a:ext cx="2880000" cy="2880000"/>
          </a:xfrm>
          <a:prstGeom prst="rect">
            <a:avLst/>
          </a:prstGeo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D42647-0360-2D9C-07A8-C29E949D3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1800000"/>
            <a:ext cx="288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E062F-2E45-8E4A-6BEA-8A336FB978AC}"/>
              </a:ext>
            </a:extLst>
          </p:cNvPr>
          <p:cNvSpPr txBox="1"/>
          <p:nvPr/>
        </p:nvSpPr>
        <p:spPr>
          <a:xfrm>
            <a:off x="360000" y="360000"/>
            <a:ext cx="16863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Job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pic>
        <p:nvPicPr>
          <p:cNvPr id="3" name="그림 2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D538B-FA22-6B62-07F8-CA28FC0F3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7699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24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F6A67-6C3E-AA5F-773B-F7A7B037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D0FE26-3181-BE56-FBE5-C199A9AD6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160000"/>
            <a:ext cx="2520000" cy="2520000"/>
          </a:xfrm>
          <a:prstGeom prst="rect">
            <a:avLst/>
          </a:prstGeom>
        </p:spPr>
      </p:pic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038959-EF86-A73C-4F18-599EE9C83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43" y="2160000"/>
            <a:ext cx="2223914" cy="2520000"/>
          </a:xfrm>
          <a:prstGeom prst="rect">
            <a:avLst/>
          </a:prstGeo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F653C0-9CC6-E44A-B8E6-23A51DA1F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30CFFE-7C7F-AECC-EB52-8A9977973FCC}"/>
              </a:ext>
            </a:extLst>
          </p:cNvPr>
          <p:cNvSpPr txBox="1"/>
          <p:nvPr/>
        </p:nvSpPr>
        <p:spPr>
          <a:xfrm>
            <a:off x="1483996" y="4913792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75AA4-BC91-F717-01E2-F81042C5E4B5}"/>
              </a:ext>
            </a:extLst>
          </p:cNvPr>
          <p:cNvSpPr txBox="1"/>
          <p:nvPr/>
        </p:nvSpPr>
        <p:spPr>
          <a:xfrm>
            <a:off x="5497278" y="4913792"/>
            <a:ext cx="119744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479A9-6C98-3723-1E14-B6CD52960A91}"/>
              </a:ext>
            </a:extLst>
          </p:cNvPr>
          <p:cNvSpPr txBox="1"/>
          <p:nvPr/>
        </p:nvSpPr>
        <p:spPr>
          <a:xfrm>
            <a:off x="8741704" y="4913792"/>
            <a:ext cx="15965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파라미터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9128C-D772-84E9-729E-46EFAF6CB2B1}"/>
              </a:ext>
            </a:extLst>
          </p:cNvPr>
          <p:cNvSpPr txBox="1"/>
          <p:nvPr/>
        </p:nvSpPr>
        <p:spPr>
          <a:xfrm>
            <a:off x="360000" y="360000"/>
            <a:ext cx="16863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Job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pic>
        <p:nvPicPr>
          <p:cNvPr id="11" name="그림 10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97ED60-AD8D-A92A-06B5-0EB7BC9F1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27699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30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D727-2C58-C09C-8480-B1F3440C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0D5837-34DF-E758-0505-86D95DF24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55F58-B64C-FEBD-F843-142DAF40CDE0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7CBCEC-D5F4-7032-07B8-96F6610D1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3BE31-DB04-CE1E-34BB-2ED810DE49FD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17F103-0D28-ED38-5681-CC71F7C2D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B45DFA-C138-A31B-49A7-D7FB202DFEE4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F1FBE-9ADC-BD8F-7581-466BE1D61CFE}"/>
              </a:ext>
            </a:extLst>
          </p:cNvPr>
          <p:cNvSpPr/>
          <p:nvPr/>
        </p:nvSpPr>
        <p:spPr bwMode="auto">
          <a:xfrm>
            <a:off x="716967" y="402431"/>
            <a:ext cx="36576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53877B-7025-2ABB-9DF5-E0A5413B4ADC}"/>
              </a:ext>
            </a:extLst>
          </p:cNvPr>
          <p:cNvSpPr/>
          <p:nvPr/>
        </p:nvSpPr>
        <p:spPr bwMode="auto">
          <a:xfrm>
            <a:off x="7711827" y="500063"/>
            <a:ext cx="365760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2320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9C03B7-08A5-B17D-F183-7CD0F0848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2" y="942030"/>
            <a:ext cx="6120396" cy="274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52286-47D6-5E98-9B8B-36B9069A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05" y="4239375"/>
            <a:ext cx="5692391" cy="9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78651-7CB4-F8E5-C2AD-828357C1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879679-24C8-3DF5-8725-D4F7EDBB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CD2EC-B448-4723-6BC1-63BF2F787AD0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D34C10-6DEA-2284-9E15-67C7957D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6DA4D-5CA1-858B-C59A-99BC05983E9D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DB905-7768-0213-3AED-154264CFC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F45F2B-AA68-565F-44D8-EA9AE3D5E62E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C65219-40F9-E9F2-580E-90AC35B09F5A}"/>
              </a:ext>
            </a:extLst>
          </p:cNvPr>
          <p:cNvSpPr/>
          <p:nvPr/>
        </p:nvSpPr>
        <p:spPr bwMode="auto">
          <a:xfrm>
            <a:off x="716967" y="402431"/>
            <a:ext cx="6994860" cy="6357937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126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CA6F-55B7-030A-9EF9-7B237B43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614B76-018A-8F40-6E24-70AFA0005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1" y="1675549"/>
            <a:ext cx="3013451" cy="3013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A1CDC-554E-8411-4DFC-BD3FAFDB5917}"/>
              </a:ext>
            </a:extLst>
          </p:cNvPr>
          <p:cNvSpPr txBox="1"/>
          <p:nvPr/>
        </p:nvSpPr>
        <p:spPr>
          <a:xfrm>
            <a:off x="2676104" y="4714495"/>
            <a:ext cx="20472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B7AFB-8EC4-8051-4655-EDEE2B95138A}"/>
              </a:ext>
            </a:extLst>
          </p:cNvPr>
          <p:cNvSpPr txBox="1"/>
          <p:nvPr/>
        </p:nvSpPr>
        <p:spPr>
          <a:xfrm>
            <a:off x="6162920" y="1975284"/>
            <a:ext cx="3329645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승격을 통한 구분 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자산 단위 저장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재현성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추적성</a:t>
            </a:r>
            <a:endParaRPr kumimoji="1" lang="ko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5719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85B5-02F2-207A-9C95-B5AB2953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24C345-5B90-AC51-6A79-6FBD278C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8B1B-45FA-A21E-5DEE-D709022BAD7F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87DE8F-A173-8156-D9FC-6A0BD31E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E0517-0B62-6D91-1EF5-EB6DAB2B38CA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F0022E-EFBE-D88E-BF8D-5B79A065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AAD6E-DCBD-2098-6087-8BB5A4DBA187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4799604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69229-6372-427A-1C92-723002E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680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F111-DC20-E295-70FD-74978599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ED117-C8DB-DD6C-9A76-992E8ABD37C0}"/>
              </a:ext>
            </a:extLst>
          </p:cNvPr>
          <p:cNvSpPr txBox="1"/>
          <p:nvPr/>
        </p:nvSpPr>
        <p:spPr>
          <a:xfrm>
            <a:off x="180000" y="180000"/>
            <a:ext cx="988488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경로 설정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" altLang="ko-KR" sz="2800" dirty="0"/>
          </a:p>
          <a:p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az configure --defaults group=&lt;</a:t>
            </a:r>
            <a:r>
              <a:rPr lang="en-US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NAME&gt;</a:t>
            </a:r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 workspace=&lt;NAME&gt;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CD665-B7B8-7C94-1CE9-C91FB463BBC4}"/>
              </a:ext>
            </a:extLst>
          </p:cNvPr>
          <p:cNvSpPr txBox="1"/>
          <p:nvPr/>
        </p:nvSpPr>
        <p:spPr>
          <a:xfrm>
            <a:off x="5037729" y="4493383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14703-359C-9BC0-7EE2-574F96525181}"/>
              </a:ext>
            </a:extLst>
          </p:cNvPr>
          <p:cNvSpPr txBox="1"/>
          <p:nvPr/>
        </p:nvSpPr>
        <p:spPr>
          <a:xfrm>
            <a:off x="5456399" y="1981581"/>
            <a:ext cx="5193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800" dirty="0">
                <a:latin typeface="Segoe Sans Display" pitchFamily="2" charset="0"/>
                <a:cs typeface="Segoe Sans Display" pitchFamily="2" charset="0"/>
              </a:rPr>
              <a:t>MS</a:t>
            </a:r>
            <a:endParaRPr kumimoji="1" lang="ko-KR" altLang="en-US" sz="2800" dirty="0"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AAAD-52BC-AD90-7E4D-797C66BE37A8}"/>
              </a:ext>
            </a:extLst>
          </p:cNvPr>
          <p:cNvSpPr txBox="1"/>
          <p:nvPr/>
        </p:nvSpPr>
        <p:spPr>
          <a:xfrm>
            <a:off x="8536276" y="1981580"/>
            <a:ext cx="152605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2800" dirty="0" err="1">
                <a:latin typeface="Segoe Sans Display" pitchFamily="2" charset="0"/>
                <a:cs typeface="Segoe Sans Display" pitchFamily="2" charset="0"/>
              </a:rPr>
              <a:t>iris_demo</a:t>
            </a:r>
            <a:endParaRPr kumimoji="1" lang="ko-KR" altLang="en-US" sz="2800" dirty="0"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21D78B42-EA31-CCAA-5337-DD6D59AF4638}"/>
              </a:ext>
            </a:extLst>
          </p:cNvPr>
          <p:cNvSpPr/>
          <p:nvPr/>
        </p:nvSpPr>
        <p:spPr bwMode="auto">
          <a:xfrm>
            <a:off x="5516361" y="1430558"/>
            <a:ext cx="393039" cy="435007"/>
          </a:xfrm>
          <a:prstGeom prst="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위쪽 화살표[U] 9">
            <a:extLst>
              <a:ext uri="{FF2B5EF4-FFF2-40B4-BE49-F238E27FC236}">
                <a16:creationId xmlns:a16="http://schemas.microsoft.com/office/drawing/2014/main" id="{45579D22-0AC1-74D5-6092-77B9E71092D4}"/>
              </a:ext>
            </a:extLst>
          </p:cNvPr>
          <p:cNvSpPr/>
          <p:nvPr/>
        </p:nvSpPr>
        <p:spPr bwMode="auto">
          <a:xfrm>
            <a:off x="9016854" y="1488565"/>
            <a:ext cx="393039" cy="435007"/>
          </a:xfrm>
          <a:prstGeom prst="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그림 10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F6596B-A70A-028C-EC08-93BB7E29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" y="1769164"/>
            <a:ext cx="4715694" cy="47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17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E7B7-2181-7D9B-7A65-565520383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6844DF-ADE5-DC5A-7F5B-AF1A7E337B28}"/>
              </a:ext>
            </a:extLst>
          </p:cNvPr>
          <p:cNvSpPr txBox="1"/>
          <p:nvPr/>
        </p:nvSpPr>
        <p:spPr>
          <a:xfrm>
            <a:off x="180000" y="180000"/>
            <a:ext cx="6511398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생성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" altLang="ko-KR" sz="2800" dirty="0"/>
          </a:p>
          <a:p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az ml environment create –f &lt;FILE_PATH&gt;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B3F92-C7C1-3C9B-BC9F-A1F36026991F}"/>
              </a:ext>
            </a:extLst>
          </p:cNvPr>
          <p:cNvSpPr txBox="1"/>
          <p:nvPr/>
        </p:nvSpPr>
        <p:spPr>
          <a:xfrm>
            <a:off x="5037729" y="4493383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z="2800" dirty="0"/>
          </a:p>
        </p:txBody>
      </p:sp>
      <p:sp>
        <p:nvSpPr>
          <p:cNvPr id="12" name="위쪽 화살표[U] 11">
            <a:extLst>
              <a:ext uri="{FF2B5EF4-FFF2-40B4-BE49-F238E27FC236}">
                <a16:creationId xmlns:a16="http://schemas.microsoft.com/office/drawing/2014/main" id="{EB461F3D-1617-7841-E230-DF8BE56F0141}"/>
              </a:ext>
            </a:extLst>
          </p:cNvPr>
          <p:cNvSpPr/>
          <p:nvPr/>
        </p:nvSpPr>
        <p:spPr bwMode="auto">
          <a:xfrm rot="16200000">
            <a:off x="6646317" y="1039971"/>
            <a:ext cx="393039" cy="435007"/>
          </a:xfrm>
          <a:prstGeom prst="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그림 10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F8C3B1-1406-6C46-9815-6CB5A439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" y="1769164"/>
            <a:ext cx="4715694" cy="4741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114719-1E84-887A-6574-561FD301AC14}"/>
              </a:ext>
            </a:extLst>
          </p:cNvPr>
          <p:cNvSpPr txBox="1"/>
          <p:nvPr/>
        </p:nvSpPr>
        <p:spPr>
          <a:xfrm>
            <a:off x="7122571" y="1014791"/>
            <a:ext cx="48919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environment/environment.yml </a:t>
            </a:r>
            <a:endParaRPr kumimoji="1" lang="ko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80ED6F-D1D0-687C-28E9-674367A46973}"/>
              </a:ext>
            </a:extLst>
          </p:cNvPr>
          <p:cNvSpPr/>
          <p:nvPr/>
        </p:nvSpPr>
        <p:spPr bwMode="auto">
          <a:xfrm>
            <a:off x="1160825" y="1472661"/>
            <a:ext cx="1800000" cy="180000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975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CC404-8A88-9222-FB0A-13904F79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7A0DF9-6647-85FB-F0C6-29B3022BBF5C}"/>
              </a:ext>
            </a:extLst>
          </p:cNvPr>
          <p:cNvSpPr txBox="1"/>
          <p:nvPr/>
        </p:nvSpPr>
        <p:spPr>
          <a:xfrm>
            <a:off x="180000" y="180000"/>
            <a:ext cx="5071773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· job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az ml job create –f &lt;FILE_PATH&gt;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F9BA9-DC3B-16BC-A3D5-BDF922F1B576}"/>
              </a:ext>
            </a:extLst>
          </p:cNvPr>
          <p:cNvSpPr txBox="1"/>
          <p:nvPr/>
        </p:nvSpPr>
        <p:spPr>
          <a:xfrm>
            <a:off x="5037729" y="4493383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z="2800" dirty="0"/>
          </a:p>
        </p:txBody>
      </p:sp>
      <p:sp>
        <p:nvSpPr>
          <p:cNvPr id="2" name="위쪽 화살표[U] 1">
            <a:extLst>
              <a:ext uri="{FF2B5EF4-FFF2-40B4-BE49-F238E27FC236}">
                <a16:creationId xmlns:a16="http://schemas.microsoft.com/office/drawing/2014/main" id="{9F2CB395-EC82-8EA8-91DB-953DB712DD16}"/>
              </a:ext>
            </a:extLst>
          </p:cNvPr>
          <p:cNvSpPr/>
          <p:nvPr/>
        </p:nvSpPr>
        <p:spPr bwMode="auto">
          <a:xfrm rot="16200000">
            <a:off x="5204550" y="1036204"/>
            <a:ext cx="393039" cy="435007"/>
          </a:xfrm>
          <a:prstGeom prst="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D930D-28BE-3541-58A3-40BDD23F4646}"/>
              </a:ext>
            </a:extLst>
          </p:cNvPr>
          <p:cNvSpPr txBox="1"/>
          <p:nvPr/>
        </p:nvSpPr>
        <p:spPr>
          <a:xfrm>
            <a:off x="2062717" y="964987"/>
            <a:ext cx="6647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				</a:t>
            </a:r>
            <a:r>
              <a:rPr lang="en" altLang="ko-KR" sz="2800" dirty="0">
                <a:effectLst/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job/job.yml </a:t>
            </a:r>
          </a:p>
        </p:txBody>
      </p:sp>
      <p:pic>
        <p:nvPicPr>
          <p:cNvPr id="5" name="그림 4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7DDDA0-49F7-CF0C-AF69-BA77429CE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" y="1769164"/>
            <a:ext cx="4715694" cy="47417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40E736-E14E-A2D5-1149-736F426C5ECD}"/>
              </a:ext>
            </a:extLst>
          </p:cNvPr>
          <p:cNvSpPr/>
          <p:nvPr/>
        </p:nvSpPr>
        <p:spPr bwMode="auto">
          <a:xfrm>
            <a:off x="948175" y="1472661"/>
            <a:ext cx="720000" cy="180000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087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CBA8-B245-9FC1-5FBC-B556C678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90082-E4B0-FA10-1FF3-1161E2268BF7}"/>
              </a:ext>
            </a:extLst>
          </p:cNvPr>
          <p:cNvSpPr txBox="1"/>
          <p:nvPr/>
        </p:nvSpPr>
        <p:spPr>
          <a:xfrm>
            <a:off x="180000" y="180000"/>
            <a:ext cx="5435655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/>
              <a:t>· </a:t>
            </a:r>
            <a:r>
              <a:rPr lang="en-US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model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등록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" altLang="ko-KR" sz="2800" dirty="0"/>
          </a:p>
          <a:p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az ml model create -f&lt;FILE_PATH&gt;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AC03C-A43E-B83F-9BA3-17190EF5F547}"/>
              </a:ext>
            </a:extLst>
          </p:cNvPr>
          <p:cNvSpPr txBox="1"/>
          <p:nvPr/>
        </p:nvSpPr>
        <p:spPr>
          <a:xfrm>
            <a:off x="5037729" y="4493383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1DA51-9480-8A21-B604-DEFFD450818C}"/>
              </a:ext>
            </a:extLst>
          </p:cNvPr>
          <p:cNvSpPr txBox="1"/>
          <p:nvPr/>
        </p:nvSpPr>
        <p:spPr>
          <a:xfrm>
            <a:off x="2498101" y="970832"/>
            <a:ext cx="6813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sz="28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				model/model.yml</a:t>
            </a:r>
            <a:endParaRPr lang="en" altLang="ko-KR" sz="2800" dirty="0">
              <a:effectLst/>
              <a:latin typeface="Segoe Sans Display" pitchFamily="2" charset="0"/>
              <a:ea typeface="Segoe UI Historic" panose="020B0502040204020203" pitchFamily="34" charset="0"/>
              <a:cs typeface="Segoe Sans Display" pitchFamily="2" charset="0"/>
            </a:endParaRPr>
          </a:p>
        </p:txBody>
      </p:sp>
      <p:pic>
        <p:nvPicPr>
          <p:cNvPr id="5" name="그림 4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6C17F1-480E-9D32-C301-6187E536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" y="1769164"/>
            <a:ext cx="4715694" cy="4741748"/>
          </a:xfrm>
          <a:prstGeom prst="rect">
            <a:avLst/>
          </a:prstGeom>
        </p:spPr>
      </p:pic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A7B439AF-E121-48F4-E4D2-A981219427A5}"/>
              </a:ext>
            </a:extLst>
          </p:cNvPr>
          <p:cNvSpPr/>
          <p:nvPr/>
        </p:nvSpPr>
        <p:spPr bwMode="auto">
          <a:xfrm rot="16200000">
            <a:off x="5629853" y="1036204"/>
            <a:ext cx="393039" cy="435007"/>
          </a:xfrm>
          <a:prstGeom prst="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F41FCD-9CE0-9FB9-BFE2-959408D3F25D}"/>
              </a:ext>
            </a:extLst>
          </p:cNvPr>
          <p:cNvSpPr/>
          <p:nvPr/>
        </p:nvSpPr>
        <p:spPr bwMode="auto">
          <a:xfrm>
            <a:off x="1033235" y="1472661"/>
            <a:ext cx="1080000" cy="180000"/>
          </a:xfrm>
          <a:prstGeom prst="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896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93D60-237F-E279-F175-38153398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41729-A7CA-1224-F6F5-7FF6A5111C81}"/>
              </a:ext>
            </a:extLst>
          </p:cNvPr>
          <p:cNvSpPr txBox="1"/>
          <p:nvPr/>
        </p:nvSpPr>
        <p:spPr>
          <a:xfrm>
            <a:off x="180000" y="180000"/>
            <a:ext cx="1045760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예시 모델 실행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" altLang="ko-KR" sz="2800" dirty="0"/>
          </a:p>
          <a:p>
            <a:r>
              <a:rPr lang="en" altLang="ko-KR" sz="2800" dirty="0">
                <a:latin typeface="Segoe Sans Display" pitchFamily="2" charset="0"/>
                <a:cs typeface="Segoe Sans Display" pitchFamily="2" charset="0"/>
              </a:rPr>
              <a:t>python src/score.py --model_dir ../demo_model/iris-model/model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E9FEE-0F7C-8480-6162-B7F80DA6587D}"/>
              </a:ext>
            </a:extLst>
          </p:cNvPr>
          <p:cNvSpPr txBox="1"/>
          <p:nvPr/>
        </p:nvSpPr>
        <p:spPr>
          <a:xfrm>
            <a:off x="5037729" y="4493383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kumimoji="1" lang="ko-KR" altLang="en-US" sz="2800" dirty="0"/>
          </a:p>
        </p:txBody>
      </p:sp>
      <p:pic>
        <p:nvPicPr>
          <p:cNvPr id="5" name="그림 4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F9A27F-3B94-EAA0-C869-4D1E12CE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" y="1769164"/>
            <a:ext cx="4715694" cy="47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16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076E9-15B7-5145-9365-559D4A05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768351-643F-9856-C250-B56436FD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99" y="2169000"/>
            <a:ext cx="2520000" cy="25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AAFB5-65FB-D324-7D15-10D761E3DF3C}"/>
              </a:ext>
            </a:extLst>
          </p:cNvPr>
          <p:cNvSpPr txBox="1"/>
          <p:nvPr/>
        </p:nvSpPr>
        <p:spPr>
          <a:xfrm>
            <a:off x="1523578" y="5157788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 설정</a:t>
            </a:r>
          </a:p>
        </p:txBody>
      </p:sp>
      <p:pic>
        <p:nvPicPr>
          <p:cNvPr id="7" name="그림 6" descr="스크린샷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51FAFD-618D-1044-4882-3FC7C9562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2169000"/>
            <a:ext cx="2520000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D17B1-FB04-0F44-7718-43EC1D68E8B4}"/>
              </a:ext>
            </a:extLst>
          </p:cNvPr>
          <p:cNvSpPr txBox="1"/>
          <p:nvPr/>
        </p:nvSpPr>
        <p:spPr>
          <a:xfrm>
            <a:off x="8879997" y="5157787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등록</a:t>
            </a:r>
          </a:p>
        </p:txBody>
      </p:sp>
      <p:pic>
        <p:nvPicPr>
          <p:cNvPr id="10" name="그림 9" descr="원, 그래픽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F99DD0-18C1-1CFB-E52D-C3AA0D3A9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A49BD-C19B-2072-444A-0A19B99ED49E}"/>
              </a:ext>
            </a:extLst>
          </p:cNvPr>
          <p:cNvSpPr txBox="1"/>
          <p:nvPr/>
        </p:nvSpPr>
        <p:spPr>
          <a:xfrm>
            <a:off x="5276865" y="5157786"/>
            <a:ext cx="16382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dirty="0">
                <a:latin typeface="Segoe Sans Display" pitchFamily="2" charset="0"/>
                <a:ea typeface="GulimChe" panose="020B0609000101010101" pitchFamily="49" charset="-127"/>
                <a:cs typeface="Segoe Sans Display" pitchFamily="2" charset="0"/>
              </a:rPr>
              <a:t>Job</a:t>
            </a:r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282032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99CBE-7F20-EE83-F0F4-19BA79FA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9144000" cy="553998"/>
          </a:xfrm>
        </p:spPr>
        <p:txBody>
          <a:bodyPr/>
          <a:lstStyle/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4708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CE486-113C-FDD7-061A-2F2B0B2D8D58}"/>
              </a:ext>
            </a:extLst>
          </p:cNvPr>
          <p:cNvSpPr txBox="1"/>
          <p:nvPr/>
        </p:nvSpPr>
        <p:spPr>
          <a:xfrm>
            <a:off x="713271" y="1662455"/>
            <a:ext cx="4523674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34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https://</a:t>
            </a:r>
            <a:r>
              <a:rPr kumimoji="1" lang="en" altLang="ko-KR" sz="3400" dirty="0" err="1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bit.ly</a:t>
            </a:r>
            <a:r>
              <a:rPr kumimoji="1" lang="en" altLang="ko-KR" sz="3400" dirty="0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/</a:t>
            </a:r>
            <a:r>
              <a:rPr kumimoji="1" lang="en" altLang="ko-KR" sz="3400" dirty="0" err="1">
                <a:latin typeface="Segoe Sans Display" pitchFamily="2" charset="0"/>
                <a:ea typeface="Segoe UI Historic" panose="020B0502040204020203" pitchFamily="34" charset="0"/>
                <a:cs typeface="Segoe Sans Display" pitchFamily="2" charset="0"/>
              </a:rPr>
              <a:t>makingfile</a:t>
            </a:r>
            <a:endParaRPr kumimoji="1" lang="ko-KR" altLang="en-US" sz="3400" dirty="0">
              <a:latin typeface="Segoe Sans Display" pitchFamily="2" charset="0"/>
              <a:cs typeface="Segoe Sans Displ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AE77C-336E-DD97-FE52-AEF1D1311B19}"/>
              </a:ext>
            </a:extLst>
          </p:cNvPr>
          <p:cNvSpPr txBox="1"/>
          <p:nvPr/>
        </p:nvSpPr>
        <p:spPr>
          <a:xfrm>
            <a:off x="436825" y="730740"/>
            <a:ext cx="597920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ML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업로드용 파일 작성법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939B8-6A25-541C-02DA-60401201C8FB}"/>
              </a:ext>
            </a:extLst>
          </p:cNvPr>
          <p:cNvSpPr txBox="1"/>
          <p:nvPr/>
        </p:nvSpPr>
        <p:spPr>
          <a:xfrm>
            <a:off x="6973417" y="730740"/>
            <a:ext cx="47817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ML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배포 관련 자료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FB4AE-77F4-F71A-79B2-2274C64CD3F7}"/>
              </a:ext>
            </a:extLst>
          </p:cNvPr>
          <p:cNvSpPr txBox="1"/>
          <p:nvPr/>
        </p:nvSpPr>
        <p:spPr>
          <a:xfrm>
            <a:off x="6607932" y="1662455"/>
            <a:ext cx="5512728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" altLang="ko-KR" sz="3400" dirty="0">
                <a:latin typeface="Segoe Sans Display" pitchFamily="2" charset="0"/>
                <a:cs typeface="Segoe Sans Display" pitchFamily="2" charset="0"/>
              </a:rPr>
              <a:t>https://</a:t>
            </a:r>
            <a:r>
              <a:rPr lang="en" altLang="ko-KR" sz="3400" dirty="0" err="1">
                <a:latin typeface="Segoe Sans Display" pitchFamily="2" charset="0"/>
                <a:cs typeface="Segoe Sans Display" pitchFamily="2" charset="0"/>
              </a:rPr>
              <a:t>bit.ly</a:t>
            </a:r>
            <a:r>
              <a:rPr lang="en" altLang="ko-KR" sz="3400" dirty="0">
                <a:latin typeface="Segoe Sans Display" pitchFamily="2" charset="0"/>
                <a:cs typeface="Segoe Sans Display" pitchFamily="2" charset="0"/>
              </a:rPr>
              <a:t>/</a:t>
            </a:r>
            <a:r>
              <a:rPr lang="en" altLang="ko-KR" sz="3400" dirty="0" err="1">
                <a:latin typeface="Segoe Sans Display" pitchFamily="2" charset="0"/>
                <a:cs typeface="Segoe Sans Display" pitchFamily="2" charset="0"/>
              </a:rPr>
              <a:t>whatisendpoint</a:t>
            </a:r>
            <a:endParaRPr lang="ko-KR" altLang="en-US" sz="3400" dirty="0">
              <a:latin typeface="Segoe Sans Display" pitchFamily="2" charset="0"/>
              <a:cs typeface="Segoe Sans Display" pitchFamily="2" charset="0"/>
            </a:endParaRPr>
          </a:p>
        </p:txBody>
      </p:sp>
      <p:pic>
        <p:nvPicPr>
          <p:cNvPr id="3" name="그림 2" descr="패턴, 픽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A0FABE-BFFC-9C1B-1190-244F24797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45" y="2563392"/>
            <a:ext cx="3960000" cy="3960000"/>
          </a:xfrm>
          <a:prstGeom prst="rect">
            <a:avLst/>
          </a:prstGeom>
        </p:spPr>
      </p:pic>
      <p:pic>
        <p:nvPicPr>
          <p:cNvPr id="6" name="그림 5" descr="패턴, 그래픽, 픽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7256BD-9A23-7E2E-0BB5-D488AE458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96" y="2563392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27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695E-45E7-BFF2-79AC-AE64E584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FB8F8-59D4-7594-7E29-AA66137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918223"/>
            <a:ext cx="5511801" cy="615553"/>
          </a:xfrm>
        </p:spPr>
        <p:txBody>
          <a:bodyPr/>
          <a:lstStyle/>
          <a:p>
            <a:r>
              <a:rPr lang="ko-KR" altLang="en-US" b="1" dirty="0"/>
              <a:t>감사합니다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58A6-5361-2B99-CD5E-E78BB3CFC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307777"/>
          </a:xfrm>
        </p:spPr>
        <p:txBody>
          <a:bodyPr/>
          <a:lstStyle/>
          <a:p>
            <a:r>
              <a:rPr lang="ko-KR" altLang="en-US" sz="2000" dirty="0"/>
              <a:t>김상준</a:t>
            </a:r>
            <a:endParaRPr lang="en-US" sz="2000" dirty="0"/>
          </a:p>
        </p:txBody>
      </p:sp>
      <p:pic>
        <p:nvPicPr>
          <p:cNvPr id="6" name="그림 5" descr="스크린샷, 폰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6D5518-595A-3256-03C7-A641961A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0" y="4573458"/>
            <a:ext cx="352465" cy="29913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6719FF6-196A-C3EF-41AE-179D99966830}"/>
              </a:ext>
            </a:extLst>
          </p:cNvPr>
          <p:cNvSpPr txBox="1">
            <a:spLocks/>
          </p:cNvSpPr>
          <p:nvPr/>
        </p:nvSpPr>
        <p:spPr bwMode="white">
          <a:xfrm>
            <a:off x="607164" y="4560444"/>
            <a:ext cx="5577840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@</a:t>
            </a:r>
            <a:r>
              <a:rPr lang="en-US" sz="2000" dirty="0"/>
              <a:t>sangjunkim1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490514-5BDF-5CD4-F01A-8685301E1375}"/>
              </a:ext>
            </a:extLst>
          </p:cNvPr>
          <p:cNvSpPr txBox="1">
            <a:spLocks/>
          </p:cNvSpPr>
          <p:nvPr/>
        </p:nvSpPr>
        <p:spPr bwMode="white">
          <a:xfrm>
            <a:off x="607164" y="5004598"/>
            <a:ext cx="5577840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Segoe Sans Display" pitchFamily="2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Segoe Sans Display Semilight" pitchFamily="2" charset="0"/>
                <a:ea typeface="Pretendard Light" panose="02000403000000020004" pitchFamily="50" charset="-127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@gims43077</a:t>
            </a:r>
            <a:endParaRPr lang="en-US" sz="2000" dirty="0"/>
          </a:p>
        </p:txBody>
      </p:sp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C5419A-5A02-A315-8FE3-9D23F296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0" y="5004598"/>
            <a:ext cx="305025" cy="2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48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913A-6A68-9391-5383-842C1234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4E8BBC0-E96A-B359-DBB2-02F73820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81" y="1584250"/>
            <a:ext cx="11018520" cy="55399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altLang="ko-KR" dirty="0"/>
              <a:t>OpenAI ChatGPT      		Google Gemini</a:t>
            </a:r>
            <a:endParaRPr 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401BD7F-B395-EB11-0C75-0D0509A3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0" y="2605689"/>
            <a:ext cx="2880000" cy="2880000"/>
          </a:xfrm>
          <a:prstGeom prst="rect">
            <a:avLst/>
          </a:prstGeom>
        </p:spPr>
      </p:pic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9E8610-81E6-F2B3-D2FE-0D68D7997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605689"/>
            <a:ext cx="2880000" cy="28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50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747A-0BBE-CCDF-F3B1-1C6C8A4E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D85F74-877C-4F8F-3EB6-F0F9EF37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50" y="1989000"/>
            <a:ext cx="2880000" cy="2880000"/>
          </a:xfrm>
          <a:prstGeom prst="rect">
            <a:avLst/>
          </a:prstGeo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378873-9422-142C-D36D-13172DCC0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50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141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CFFB7-6332-1F36-9A66-ADD629FB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라인 아트, 컬러링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6AA293-9ECF-2FFB-1F9B-7005F0EA3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89" y="1460547"/>
            <a:ext cx="6253622" cy="39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617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C597-8BD0-ECB4-355C-BDC826B6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DC4A5F-CE75-919D-4159-02B893AF9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82" y="1449000"/>
            <a:ext cx="3960000" cy="3960000"/>
          </a:xfrm>
          <a:prstGeom prst="rect">
            <a:avLst/>
          </a:prstGeom>
        </p:spPr>
      </p:pic>
      <p:pic>
        <p:nvPicPr>
          <p:cNvPr id="6" name="그림 5" descr="클립아트, 스케치, 상징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111F6A-D4F7-F124-BB8A-33F3F17A9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82" y="1964592"/>
            <a:ext cx="1464407" cy="1464407"/>
          </a:xfrm>
          <a:prstGeom prst="rect">
            <a:avLst/>
          </a:prstGeom>
        </p:spPr>
      </p:pic>
      <p:pic>
        <p:nvPicPr>
          <p:cNvPr id="8" name="그림 7" descr="클립아트, 스케치, 상징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B70980-F299-01A1-B149-9CD7E2FA7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81" y="3428999"/>
            <a:ext cx="1464407" cy="1464407"/>
          </a:xfrm>
          <a:prstGeom prst="rect">
            <a:avLst/>
          </a:prstGeom>
        </p:spPr>
      </p:pic>
      <p:pic>
        <p:nvPicPr>
          <p:cNvPr id="9" name="그림 8" descr="클립아트, 스케치, 상징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0D004C-B940-D740-1880-1FF07231E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82" y="1964591"/>
            <a:ext cx="1464407" cy="1464407"/>
          </a:xfrm>
          <a:prstGeom prst="rect">
            <a:avLst/>
          </a:prstGeom>
        </p:spPr>
      </p:pic>
      <p:pic>
        <p:nvPicPr>
          <p:cNvPr id="10" name="그림 9" descr="클립아트, 스케치, 상징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40F84-3300-8E1C-451A-2291CEE9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81" y="3428998"/>
            <a:ext cx="1464407" cy="14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5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577E-81CC-DA7F-1D46-F6F8AB181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8C9FB546-B114-AE58-9833-3E4F5AB61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3619" y="1629000"/>
            <a:ext cx="3600000" cy="3600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76B8930-2E9C-91D1-8642-69A64146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326" y="5582092"/>
            <a:ext cx="2344826" cy="553998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Azure ML</a:t>
            </a:r>
          </a:p>
        </p:txBody>
      </p:sp>
    </p:spTree>
    <p:extLst>
      <p:ext uri="{BB962C8B-B14F-4D97-AF65-F5344CB8AC3E}">
        <p14:creationId xmlns:p14="http://schemas.microsoft.com/office/powerpoint/2010/main" val="17458072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90D941-5FB2-F1B3-F880-7F857B3C7A4A}"/>
              </a:ext>
            </a:extLst>
          </p:cNvPr>
          <p:cNvSpPr txBox="1"/>
          <p:nvPr/>
        </p:nvSpPr>
        <p:spPr>
          <a:xfrm>
            <a:off x="717701" y="2321004"/>
            <a:ext cx="9441687" cy="2585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환경(</a:t>
            </a:r>
            <a:r>
              <a:rPr lang="ko-KR" altLang="ko-KR" sz="3200" b="1" dirty="0">
                <a:latin typeface="Segoe Sans Display" pitchFamily="2" charset="0"/>
                <a:ea typeface="Pretendard" panose="02000503000000020004" pitchFamily="2" charset="-127"/>
                <a:cs typeface="Segoe Sans Display" pitchFamily="2" charset="0"/>
              </a:rPr>
              <a:t>Environment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2400" dirty="0">
                <a:latin typeface="Segoe Sans Display" pitchFamily="2" charset="0"/>
                <a:ea typeface="Pretendard" panose="02000503000000020004" pitchFamily="2" charset="-127"/>
                <a:cs typeface="Segoe Sans Display" pitchFamily="2" charset="0"/>
              </a:rPr>
              <a:t>Python</a:t>
            </a:r>
            <a:r>
              <a:rPr lang="ko-KR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/패키지/</a:t>
            </a:r>
            <a:r>
              <a:rPr lang="ko-KR" altLang="en-US" sz="2400" dirty="0">
                <a:latin typeface="Segoe Sans Display" pitchFamily="2" charset="0"/>
                <a:ea typeface="Pretendard" panose="02000503000000020004" pitchFamily="2" charset="-127"/>
                <a:cs typeface="Segoe Sans Display" pitchFamily="2" charset="0"/>
              </a:rPr>
              <a:t>운영체제</a:t>
            </a:r>
            <a:r>
              <a:rPr lang="ko-KR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/버전 차이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실행(</a:t>
            </a:r>
            <a:r>
              <a:rPr lang="ko-KR" altLang="ko-KR" sz="3200" b="1" dirty="0">
                <a:latin typeface="Segoe Sans Display" pitchFamily="2" charset="0"/>
                <a:ea typeface="Pretendard" panose="02000503000000020004" pitchFamily="2" charset="-127"/>
                <a:cs typeface="Segoe Sans Display" pitchFamily="2" charset="0"/>
              </a:rPr>
              <a:t>Execution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</a:t>
            </a:r>
            <a:r>
              <a:rPr lang="ko-KR" altLang="ko-KR" sz="3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누가 어떤 코드/파라미터로 돌렸는지 기록이 없음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</a:t>
            </a:r>
            <a:r>
              <a:rPr lang="ko-KR" altLang="en-US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결과(</a:t>
            </a:r>
            <a:r>
              <a:rPr lang="ko-KR" altLang="ko-KR" sz="3200" b="1" dirty="0">
                <a:latin typeface="Segoe Sans Display" pitchFamily="2" charset="0"/>
                <a:ea typeface="Pretendard" panose="02000503000000020004" pitchFamily="2" charset="-127"/>
                <a:cs typeface="Segoe Sans Display" pitchFamily="2" charset="0"/>
              </a:rPr>
              <a:t>Artifact</a:t>
            </a:r>
            <a:r>
              <a:rPr lang="ko-KR" altLang="ko-KR" sz="3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</a:t>
            </a:r>
            <a:r>
              <a:rPr lang="ko-KR" altLang="ko-KR" sz="3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모델이 파일로 흩어져 있고 버전/추적이 안 됨</a:t>
            </a:r>
          </a:p>
          <a:p>
            <a:pPr algn="l"/>
            <a:endParaRPr kumimoji="1" lang="ko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751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ECBB5AB-B006-465B-B112-3DAC82354DB6}" vid="{69F0884C-11B9-44BF-83A2-2DAB828953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04b36d7-5cd4-4e11-a635-b4506763e668">
      <Terms xmlns="http://schemas.microsoft.com/office/infopath/2007/PartnerControls"/>
    </lcf76f155ced4ddcb4097134ff3c332f>
    <TaxCatchAll xmlns="52cc28fd-e892-4036-aa5d-7e43c7d13e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9261175B86E4DA1EA299DF67AD813" ma:contentTypeVersion="15" ma:contentTypeDescription="Create a new document." ma:contentTypeScope="" ma:versionID="ac44cb2862277285d2c491b49533a460">
  <xsd:schema xmlns:xsd="http://www.w3.org/2001/XMLSchema" xmlns:xs="http://www.w3.org/2001/XMLSchema" xmlns:p="http://schemas.microsoft.com/office/2006/metadata/properties" xmlns:ns1="http://schemas.microsoft.com/sharepoint/v3" xmlns:ns2="604b36d7-5cd4-4e11-a635-b4506763e668" xmlns:ns3="52cc28fd-e892-4036-aa5d-7e43c7d13e04" targetNamespace="http://schemas.microsoft.com/office/2006/metadata/properties" ma:root="true" ma:fieldsID="a1199531245e95cb6fef68ee895756b0" ns1:_="" ns2:_="" ns3:_="">
    <xsd:import namespace="http://schemas.microsoft.com/sharepoint/v3"/>
    <xsd:import namespace="604b36d7-5cd4-4e11-a635-b4506763e668"/>
    <xsd:import namespace="52cc28fd-e892-4036-aa5d-7e43c7d13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36d7-5cd4-4e11-a635-b4506763e6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c28fd-e892-4036-aa5d-7e43c7d13e0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afaf9bc-5bc0-4ef5-aad0-6d1099e57337}" ma:internalName="TaxCatchAll" ma:showField="CatchAllData" ma:web="52cc28fd-e892-4036-aa5d-7e43c7d13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1B3-6D7A-4A98-B6CC-9B21E55AA816}">
  <ds:schemaRefs>
    <ds:schemaRef ds:uri="http://schemas.microsoft.com/office/2006/documentManagement/types"/>
    <ds:schemaRef ds:uri="http://purl.org/dc/dcmitype/"/>
    <ds:schemaRef ds:uri="http://purl.org/dc/terms/"/>
    <ds:schemaRef ds:uri="604b36d7-5cd4-4e11-a635-b4506763e668"/>
    <ds:schemaRef ds:uri="http://purl.org/dc/elements/1.1/"/>
    <ds:schemaRef ds:uri="52cc28fd-e892-4036-aa5d-7e43c7d13e04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91DCD2B-956A-4DCF-B410-A3ED85A17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FAE96B-1422-4FDF-A0B4-0E98113F4E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4b36d7-5cd4-4e11-a635-b4506763e668"/>
    <ds:schemaRef ds:uri="52cc28fd-e892-4036-aa5d-7e43c7d13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6128</TotalTime>
  <Words>2570</Words>
  <Application>Microsoft Macintosh PowerPoint</Application>
  <PresentationFormat>와이드스크린</PresentationFormat>
  <Paragraphs>328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Segoe UI</vt:lpstr>
      <vt:lpstr>Calibri</vt:lpstr>
      <vt:lpstr>Wingdings</vt:lpstr>
      <vt:lpstr>Arial</vt:lpstr>
      <vt:lpstr>Cascadia Code</vt:lpstr>
      <vt:lpstr>Segoe Sans Display Extrabold</vt:lpstr>
      <vt:lpstr>Segoe Sans Display</vt:lpstr>
      <vt:lpstr>Pretendard</vt:lpstr>
      <vt:lpstr>Segoe Sans Display Semibold</vt:lpstr>
      <vt:lpstr>Consolas</vt:lpstr>
      <vt:lpstr>GulimChe</vt:lpstr>
      <vt:lpstr>Segoe Sans Display Semilight</vt:lpstr>
      <vt:lpstr>Microsoft AI Tour 16:9 Template Light</vt:lpstr>
      <vt:lpstr>내가 만든 ML 모델,  Azure ML로 다른 사람도 쉽게 쓰게 만들기</vt:lpstr>
      <vt:lpstr>PowerPoint 프레젠테이션</vt:lpstr>
      <vt:lpstr>Section</vt:lpstr>
      <vt:lpstr>OpenAI ChatGPT        Google Gemini</vt:lpstr>
      <vt:lpstr>PowerPoint 프레젠테이션</vt:lpstr>
      <vt:lpstr>PowerPoint 프레젠테이션</vt:lpstr>
      <vt:lpstr>PowerPoint 프레젠테이션</vt:lpstr>
      <vt:lpstr>Azure 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Yoo</dc:creator>
  <cp:lastModifiedBy>김상준</cp:lastModifiedBy>
  <cp:revision>9</cp:revision>
  <dcterms:created xsi:type="dcterms:W3CDTF">2026-02-01T02:49:28Z</dcterms:created>
  <dcterms:modified xsi:type="dcterms:W3CDTF">2026-02-25T11:41:17Z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0x010100DD19261175B86E4DA1EA299DF67AD813</vt:lpwstr>
  </property>
  <property fmtid="{D5CDD505-2E9C-101B-9397-08002B2CF9AE}" pid="3" name="MediaServiceImageTags">
    <vt:lpwstr/>
  </property>
  <property fmtid="{D5CDD505-2E9C-101B-9397-08002B2CF9AE}" pid="4" name="Order">
    <vt:r8>4394300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ColorHex">
    <vt:lpwstr/>
  </property>
  <property fmtid="{D5CDD505-2E9C-101B-9397-08002B2CF9AE}" pid="8" name="_Emoji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_ColorTag">
    <vt:lpwstr/>
  </property>
  <property fmtid="{D5CDD505-2E9C-101B-9397-08002B2CF9AE}" pid="13" name="TriggerFlowInfo">
    <vt:lpwstr/>
  </property>
  <property fmtid="{D5CDD505-2E9C-101B-9397-08002B2CF9AE}" pid="14" name="_activity">
    <vt:lpwstr>{"FileActivityType":"30","FileActivityTimeStamp":"2023-08-07T21:42:50.780Z","FileActivityUsersOnPage":[{"DisplayName":"Shawndell Elfring (DYNAMIC EVENTS INC)","Id":"v-selfring@microsoft.com"}],"FileActivityNavigationId":null}</vt:lpwstr>
  </property>
</Properties>
</file>